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3"/>
  </p:notesMasterIdLst>
  <p:sldIdLst>
    <p:sldId id="256" r:id="rId2"/>
    <p:sldId id="259" r:id="rId3"/>
    <p:sldId id="263" r:id="rId4"/>
    <p:sldId id="303" r:id="rId5"/>
    <p:sldId id="304" r:id="rId6"/>
    <p:sldId id="262" r:id="rId7"/>
    <p:sldId id="306" r:id="rId8"/>
    <p:sldId id="307" r:id="rId9"/>
    <p:sldId id="267" r:id="rId10"/>
    <p:sldId id="308" r:id="rId11"/>
    <p:sldId id="274" r:id="rId12"/>
  </p:sldIdLst>
  <p:sldSz cx="9144000" cy="5143500" type="screen16x9"/>
  <p:notesSz cx="6858000" cy="9144000"/>
  <p:embeddedFontLst>
    <p:embeddedFont>
      <p:font typeface="Montserrat ExtraBold" panose="00000900000000000000" pitchFamily="2" charset="0"/>
      <p:bold r:id="rId14"/>
      <p:boldItalic r:id="rId15"/>
    </p:embeddedFont>
    <p:embeddedFont>
      <p:font typeface="Montserrat SemiBold" panose="00000700000000000000" pitchFamily="2" charset="0"/>
      <p:bold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6A4B5A9-6089-48DA-9977-FAB34DE63E2B}">
  <a:tblStyle styleId="{46A4B5A9-6089-48DA-9977-FAB34DE63E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55" autoAdjust="0"/>
    <p:restoredTop sz="94816" autoAdjust="0"/>
  </p:normalViewPr>
  <p:slideViewPr>
    <p:cSldViewPr snapToGrid="0">
      <p:cViewPr>
        <p:scale>
          <a:sx n="134" d="100"/>
          <a:sy n="134" d="100"/>
        </p:scale>
        <p:origin x="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gif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b770561bc7_0_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b770561bc7_0_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b770561bc7_0_1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b770561bc7_0_1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b770561bc7_0_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b770561bc7_0_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0942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b89de00b92_0_40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b89de00b92_0_40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6324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b770561bc7_0_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b770561bc7_0_1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b8aee7d3f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b8aee7d3f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b8aee7d3fa_0_12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b8aee7d3fa_0_12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26125"/>
            <a:ext cx="4574100" cy="16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Font typeface="Open Sans"/>
              <a:buNone/>
              <a:defRPr sz="4900"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Open Sans"/>
              <a:buNone/>
              <a:defRPr sz="5200" b="1"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Open Sans"/>
              <a:buNone/>
              <a:defRPr sz="5200" b="1"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Open Sans"/>
              <a:buNone/>
              <a:defRPr sz="5200" b="1"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Open Sans"/>
              <a:buNone/>
              <a:defRPr sz="5200" b="1"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Open Sans"/>
              <a:buNone/>
              <a:defRPr sz="5200" b="1"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Open Sans"/>
              <a:buNone/>
              <a:defRPr sz="5200" b="1"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Open Sans"/>
              <a:buNone/>
              <a:defRPr sz="5200" b="1"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Open Sans"/>
              <a:buNone/>
              <a:defRPr sz="5200"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50" y="2798325"/>
            <a:ext cx="35676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None/>
              <a:defRPr sz="19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None/>
              <a:defRPr sz="2100"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None/>
              <a:defRPr sz="2100"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None/>
              <a:defRPr sz="2100"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None/>
              <a:defRPr sz="2100"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None/>
              <a:defRPr sz="2100"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None/>
              <a:defRPr sz="2100"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None/>
              <a:defRPr sz="2100"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pen Sans"/>
              <a:buNone/>
              <a:defRPr sz="21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167663" y="4271200"/>
            <a:ext cx="324600" cy="324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231350" y="3891725"/>
            <a:ext cx="2396100" cy="2396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flipH="1">
            <a:off x="713250" y="4271201"/>
            <a:ext cx="1207353" cy="324548"/>
            <a:chOff x="3364650" y="4595788"/>
            <a:chExt cx="1207353" cy="324548"/>
          </a:xfrm>
        </p:grpSpPr>
        <p:sp>
          <p:nvSpPr>
            <p:cNvPr id="14" name="Google Shape;14;p2"/>
            <p:cNvSpPr/>
            <p:nvPr/>
          </p:nvSpPr>
          <p:spPr>
            <a:xfrm>
              <a:off x="3364650" y="4727575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" name="Google Shape;15;p2"/>
            <p:cNvSpPr/>
            <p:nvPr/>
          </p:nvSpPr>
          <p:spPr>
            <a:xfrm>
              <a:off x="3364650" y="459578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6" name="Google Shape;16;p2"/>
          <p:cNvSpPr/>
          <p:nvPr/>
        </p:nvSpPr>
        <p:spPr>
          <a:xfrm>
            <a:off x="713262" y="-1063125"/>
            <a:ext cx="1602300" cy="16026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4572000" y="539501"/>
            <a:ext cx="1207353" cy="324548"/>
            <a:chOff x="4572000" y="214951"/>
            <a:chExt cx="1207353" cy="324548"/>
          </a:xfrm>
        </p:grpSpPr>
        <p:sp>
          <p:nvSpPr>
            <p:cNvPr id="18" name="Google Shape;18;p2"/>
            <p:cNvSpPr/>
            <p:nvPr/>
          </p:nvSpPr>
          <p:spPr>
            <a:xfrm>
              <a:off x="4572000" y="34673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" name="Google Shape;19;p2"/>
            <p:cNvSpPr/>
            <p:nvPr/>
          </p:nvSpPr>
          <p:spPr>
            <a:xfrm>
              <a:off x="4572000" y="214951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0" name="Google Shape;20;p2"/>
          <p:cNvSpPr/>
          <p:nvPr/>
        </p:nvSpPr>
        <p:spPr>
          <a:xfrm>
            <a:off x="5433850" y="360495"/>
            <a:ext cx="4436700" cy="44376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3_1">
    <p:bg>
      <p:bgPr>
        <a:solidFill>
          <a:schemeClr val="accent1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"/>
          <p:cNvSpPr/>
          <p:nvPr/>
        </p:nvSpPr>
        <p:spPr>
          <a:xfrm>
            <a:off x="-865225" y="2428508"/>
            <a:ext cx="3156900" cy="3157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6"/>
          <p:cNvSpPr/>
          <p:nvPr/>
        </p:nvSpPr>
        <p:spPr>
          <a:xfrm>
            <a:off x="1166425" y="-1267300"/>
            <a:ext cx="4393200" cy="43938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6"/>
          <p:cNvGrpSpPr/>
          <p:nvPr/>
        </p:nvGrpSpPr>
        <p:grpSpPr>
          <a:xfrm rot="5400000">
            <a:off x="-52725" y="377226"/>
            <a:ext cx="1207353" cy="324548"/>
            <a:chOff x="4572000" y="214951"/>
            <a:chExt cx="1207353" cy="324548"/>
          </a:xfrm>
        </p:grpSpPr>
        <p:sp>
          <p:nvSpPr>
            <p:cNvPr id="310" name="Google Shape;310;p26"/>
            <p:cNvSpPr/>
            <p:nvPr/>
          </p:nvSpPr>
          <p:spPr>
            <a:xfrm>
              <a:off x="4572000" y="34673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11" name="Google Shape;311;p26"/>
            <p:cNvSpPr/>
            <p:nvPr/>
          </p:nvSpPr>
          <p:spPr>
            <a:xfrm>
              <a:off x="4572000" y="214951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312" name="Google Shape;312;p26"/>
          <p:cNvSpPr/>
          <p:nvPr/>
        </p:nvSpPr>
        <p:spPr>
          <a:xfrm>
            <a:off x="7019087" y="-872299"/>
            <a:ext cx="2823300" cy="2823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6"/>
          <p:cNvSpPr/>
          <p:nvPr/>
        </p:nvSpPr>
        <p:spPr>
          <a:xfrm>
            <a:off x="3466306" y="1143175"/>
            <a:ext cx="4607700" cy="460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26"/>
          <p:cNvGrpSpPr/>
          <p:nvPr/>
        </p:nvGrpSpPr>
        <p:grpSpPr>
          <a:xfrm rot="-5400000">
            <a:off x="7989325" y="4377551"/>
            <a:ext cx="1207353" cy="324548"/>
            <a:chOff x="4572000" y="214951"/>
            <a:chExt cx="1207353" cy="324548"/>
          </a:xfrm>
        </p:grpSpPr>
        <p:sp>
          <p:nvSpPr>
            <p:cNvPr id="315" name="Google Shape;315;p26"/>
            <p:cNvSpPr/>
            <p:nvPr/>
          </p:nvSpPr>
          <p:spPr>
            <a:xfrm>
              <a:off x="4572000" y="34673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16" name="Google Shape;316;p26"/>
            <p:cNvSpPr/>
            <p:nvPr/>
          </p:nvSpPr>
          <p:spPr>
            <a:xfrm>
              <a:off x="4572000" y="214951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1"/>
          </p:nvPr>
        </p:nvSpPr>
        <p:spPr>
          <a:xfrm>
            <a:off x="1322969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2"/>
          </p:nvPr>
        </p:nvSpPr>
        <p:spPr>
          <a:xfrm>
            <a:off x="5024131" y="2813075"/>
            <a:ext cx="27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3"/>
          </p:nvPr>
        </p:nvSpPr>
        <p:spPr>
          <a:xfrm>
            <a:off x="1322975" y="3233105"/>
            <a:ext cx="2796900" cy="13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4"/>
          </p:nvPr>
        </p:nvSpPr>
        <p:spPr>
          <a:xfrm>
            <a:off x="5025630" y="3233100"/>
            <a:ext cx="2793900" cy="13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-1310275" y="2571750"/>
            <a:ext cx="2023500" cy="20241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" name="Google Shape;52;p5"/>
          <p:cNvGrpSpPr/>
          <p:nvPr/>
        </p:nvGrpSpPr>
        <p:grpSpPr>
          <a:xfrm>
            <a:off x="7223388" y="4595801"/>
            <a:ext cx="1207353" cy="324548"/>
            <a:chOff x="4572000" y="214951"/>
            <a:chExt cx="1207353" cy="324548"/>
          </a:xfrm>
        </p:grpSpPr>
        <p:sp>
          <p:nvSpPr>
            <p:cNvPr id="53" name="Google Shape;53;p5"/>
            <p:cNvSpPr/>
            <p:nvPr/>
          </p:nvSpPr>
          <p:spPr>
            <a:xfrm>
              <a:off x="4572000" y="34673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4" name="Google Shape;54;p5"/>
            <p:cNvSpPr/>
            <p:nvPr/>
          </p:nvSpPr>
          <p:spPr>
            <a:xfrm>
              <a:off x="4572000" y="214951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55" name="Google Shape;55;p5"/>
          <p:cNvSpPr/>
          <p:nvPr/>
        </p:nvSpPr>
        <p:spPr>
          <a:xfrm>
            <a:off x="6074275" y="-1509099"/>
            <a:ext cx="3067800" cy="30684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5"/>
          <p:cNvSpPr/>
          <p:nvPr/>
        </p:nvSpPr>
        <p:spPr>
          <a:xfrm>
            <a:off x="6844167" y="-745246"/>
            <a:ext cx="1527900" cy="1528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13225" y="4480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ubTitle" idx="1"/>
          </p:nvPr>
        </p:nvSpPr>
        <p:spPr>
          <a:xfrm>
            <a:off x="713225" y="1945375"/>
            <a:ext cx="3302700" cy="2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4615475" y="531975"/>
            <a:ext cx="4062600" cy="40635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-1720850" y="3530225"/>
            <a:ext cx="3362100" cy="33630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9"/>
          <p:cNvGrpSpPr/>
          <p:nvPr/>
        </p:nvGrpSpPr>
        <p:grpSpPr>
          <a:xfrm>
            <a:off x="3364650" y="4595476"/>
            <a:ext cx="1207353" cy="324548"/>
            <a:chOff x="4572000" y="214951"/>
            <a:chExt cx="1207353" cy="324548"/>
          </a:xfrm>
        </p:grpSpPr>
        <p:sp>
          <p:nvSpPr>
            <p:cNvPr id="86" name="Google Shape;86;p9"/>
            <p:cNvSpPr/>
            <p:nvPr/>
          </p:nvSpPr>
          <p:spPr>
            <a:xfrm>
              <a:off x="4572000" y="34673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87" name="Google Shape;87;p9"/>
            <p:cNvSpPr/>
            <p:nvPr/>
          </p:nvSpPr>
          <p:spPr>
            <a:xfrm>
              <a:off x="4572000" y="214951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88" name="Google Shape;88;p9"/>
          <p:cNvSpPr/>
          <p:nvPr/>
        </p:nvSpPr>
        <p:spPr>
          <a:xfrm>
            <a:off x="8430735" y="187004"/>
            <a:ext cx="352500" cy="352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 txBox="1">
            <a:spLocks noGrp="1"/>
          </p:cNvSpPr>
          <p:nvPr>
            <p:ph type="body" idx="1"/>
          </p:nvPr>
        </p:nvSpPr>
        <p:spPr>
          <a:xfrm>
            <a:off x="4572000" y="857250"/>
            <a:ext cx="3858600" cy="17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/>
          </a:p>
        </p:txBody>
      </p:sp>
      <p:sp>
        <p:nvSpPr>
          <p:cNvPr id="91" name="Google Shape;91;p10"/>
          <p:cNvSpPr/>
          <p:nvPr/>
        </p:nvSpPr>
        <p:spPr>
          <a:xfrm>
            <a:off x="8430725" y="1252051"/>
            <a:ext cx="2638800" cy="2639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0"/>
          <p:cNvGrpSpPr/>
          <p:nvPr/>
        </p:nvGrpSpPr>
        <p:grpSpPr>
          <a:xfrm>
            <a:off x="7827050" y="4595801"/>
            <a:ext cx="1207353" cy="324548"/>
            <a:chOff x="4572000" y="214951"/>
            <a:chExt cx="1207353" cy="324548"/>
          </a:xfrm>
        </p:grpSpPr>
        <p:sp>
          <p:nvSpPr>
            <p:cNvPr id="93" name="Google Shape;93;p10"/>
            <p:cNvSpPr/>
            <p:nvPr/>
          </p:nvSpPr>
          <p:spPr>
            <a:xfrm>
              <a:off x="4572000" y="34673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94" name="Google Shape;94;p10"/>
            <p:cNvSpPr/>
            <p:nvPr/>
          </p:nvSpPr>
          <p:spPr>
            <a:xfrm>
              <a:off x="4572000" y="214951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95" name="Google Shape;95;p10"/>
          <p:cNvSpPr/>
          <p:nvPr/>
        </p:nvSpPr>
        <p:spPr>
          <a:xfrm>
            <a:off x="6719825" y="2884589"/>
            <a:ext cx="3421800" cy="34224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_1">
    <p:bg>
      <p:bgPr>
        <a:solidFill>
          <a:schemeClr val="accen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>
            <a:spLocks noGrp="1"/>
          </p:cNvSpPr>
          <p:nvPr>
            <p:ph type="title"/>
          </p:nvPr>
        </p:nvSpPr>
        <p:spPr>
          <a:xfrm>
            <a:off x="713225" y="44805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Font typeface="Montserrat ExtraBold"/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ubTitle" idx="1"/>
          </p:nvPr>
        </p:nvSpPr>
        <p:spPr>
          <a:xfrm>
            <a:off x="712956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subTitle" idx="2"/>
          </p:nvPr>
        </p:nvSpPr>
        <p:spPr>
          <a:xfrm>
            <a:off x="338749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subTitle" idx="3"/>
          </p:nvPr>
        </p:nvSpPr>
        <p:spPr>
          <a:xfrm>
            <a:off x="6061644" y="2816352"/>
            <a:ext cx="236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15"/>
          <p:cNvSpPr txBox="1">
            <a:spLocks noGrp="1"/>
          </p:cNvSpPr>
          <p:nvPr>
            <p:ph type="subTitle" idx="4"/>
          </p:nvPr>
        </p:nvSpPr>
        <p:spPr>
          <a:xfrm>
            <a:off x="713556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5"/>
          <p:cNvSpPr txBox="1">
            <a:spLocks noGrp="1"/>
          </p:cNvSpPr>
          <p:nvPr>
            <p:ph type="subTitle" idx="5"/>
          </p:nvPr>
        </p:nvSpPr>
        <p:spPr>
          <a:xfrm>
            <a:off x="338824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subTitle" idx="6"/>
          </p:nvPr>
        </p:nvSpPr>
        <p:spPr>
          <a:xfrm>
            <a:off x="6061494" y="3230198"/>
            <a:ext cx="23682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7356727" y="-534596"/>
            <a:ext cx="2148000" cy="21483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" name="Google Shape;156;p15"/>
          <p:cNvGrpSpPr/>
          <p:nvPr/>
        </p:nvGrpSpPr>
        <p:grpSpPr>
          <a:xfrm>
            <a:off x="0" y="1384201"/>
            <a:ext cx="1207353" cy="324548"/>
            <a:chOff x="4572000" y="214951"/>
            <a:chExt cx="1207353" cy="324548"/>
          </a:xfrm>
        </p:grpSpPr>
        <p:sp>
          <p:nvSpPr>
            <p:cNvPr id="157" name="Google Shape;157;p15"/>
            <p:cNvSpPr/>
            <p:nvPr/>
          </p:nvSpPr>
          <p:spPr>
            <a:xfrm>
              <a:off x="4572000" y="214951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8" name="Google Shape;158;p15"/>
            <p:cNvSpPr/>
            <p:nvPr/>
          </p:nvSpPr>
          <p:spPr>
            <a:xfrm>
              <a:off x="4572000" y="34673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59" name="Google Shape;159;p15"/>
          <p:cNvSpPr/>
          <p:nvPr/>
        </p:nvSpPr>
        <p:spPr>
          <a:xfrm>
            <a:off x="-1231350" y="3891725"/>
            <a:ext cx="2396100" cy="239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8429697" y="3996850"/>
            <a:ext cx="1197600" cy="1197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_4_1_1_1_1_1">
    <p:bg>
      <p:bgPr>
        <a:solidFill>
          <a:schemeClr val="accen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"/>
          <p:cNvSpPr txBox="1">
            <a:spLocks noGrp="1"/>
          </p:cNvSpPr>
          <p:nvPr>
            <p:ph type="title"/>
          </p:nvPr>
        </p:nvSpPr>
        <p:spPr>
          <a:xfrm>
            <a:off x="5001725" y="1160390"/>
            <a:ext cx="3429000" cy="13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87" name="Google Shape;287;p24"/>
          <p:cNvSpPr txBox="1">
            <a:spLocks noGrp="1"/>
          </p:cNvSpPr>
          <p:nvPr>
            <p:ph type="subTitle" idx="1"/>
          </p:nvPr>
        </p:nvSpPr>
        <p:spPr>
          <a:xfrm>
            <a:off x="5796725" y="2571750"/>
            <a:ext cx="2634000" cy="9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24"/>
          <p:cNvSpPr/>
          <p:nvPr/>
        </p:nvSpPr>
        <p:spPr>
          <a:xfrm>
            <a:off x="5138538" y="4271200"/>
            <a:ext cx="324600" cy="3246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4"/>
          <p:cNvSpPr/>
          <p:nvPr/>
        </p:nvSpPr>
        <p:spPr>
          <a:xfrm>
            <a:off x="7820200" y="3891725"/>
            <a:ext cx="2396100" cy="2396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24"/>
          <p:cNvGrpSpPr/>
          <p:nvPr/>
        </p:nvGrpSpPr>
        <p:grpSpPr>
          <a:xfrm flipH="1">
            <a:off x="7223375" y="4271226"/>
            <a:ext cx="1207353" cy="324548"/>
            <a:chOff x="3364650" y="4595788"/>
            <a:chExt cx="1207353" cy="324548"/>
          </a:xfrm>
        </p:grpSpPr>
        <p:sp>
          <p:nvSpPr>
            <p:cNvPr id="291" name="Google Shape;291;p24"/>
            <p:cNvSpPr/>
            <p:nvPr/>
          </p:nvSpPr>
          <p:spPr>
            <a:xfrm>
              <a:off x="3364650" y="4727575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92" name="Google Shape;292;p24"/>
            <p:cNvSpPr/>
            <p:nvPr/>
          </p:nvSpPr>
          <p:spPr>
            <a:xfrm>
              <a:off x="3364650" y="459578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93" name="Google Shape;293;p24"/>
          <p:cNvSpPr/>
          <p:nvPr/>
        </p:nvSpPr>
        <p:spPr>
          <a:xfrm>
            <a:off x="7541712" y="-1063125"/>
            <a:ext cx="1602300" cy="16026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4"/>
          <p:cNvSpPr/>
          <p:nvPr/>
        </p:nvSpPr>
        <p:spPr>
          <a:xfrm>
            <a:off x="-467850" y="-341841"/>
            <a:ext cx="5841000" cy="58422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3">
    <p:bg>
      <p:bgPr>
        <a:solidFill>
          <a:schemeClr val="accent1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5"/>
          <p:cNvSpPr/>
          <p:nvPr/>
        </p:nvSpPr>
        <p:spPr>
          <a:xfrm>
            <a:off x="1341275" y="-1983817"/>
            <a:ext cx="3156900" cy="3157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5"/>
          <p:cNvSpPr/>
          <p:nvPr/>
        </p:nvSpPr>
        <p:spPr>
          <a:xfrm>
            <a:off x="-1535725" y="-1267300"/>
            <a:ext cx="4393200" cy="43938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25"/>
          <p:cNvGrpSpPr/>
          <p:nvPr/>
        </p:nvGrpSpPr>
        <p:grpSpPr>
          <a:xfrm>
            <a:off x="0" y="4271251"/>
            <a:ext cx="1207353" cy="324548"/>
            <a:chOff x="4572000" y="214951"/>
            <a:chExt cx="1207353" cy="324548"/>
          </a:xfrm>
        </p:grpSpPr>
        <p:sp>
          <p:nvSpPr>
            <p:cNvPr id="299" name="Google Shape;299;p25"/>
            <p:cNvSpPr/>
            <p:nvPr/>
          </p:nvSpPr>
          <p:spPr>
            <a:xfrm>
              <a:off x="4572000" y="34673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0" name="Google Shape;300;p25"/>
            <p:cNvSpPr/>
            <p:nvPr/>
          </p:nvSpPr>
          <p:spPr>
            <a:xfrm>
              <a:off x="4572000" y="214951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301" name="Google Shape;301;p25"/>
          <p:cNvSpPr/>
          <p:nvPr/>
        </p:nvSpPr>
        <p:spPr>
          <a:xfrm>
            <a:off x="4498187" y="3311151"/>
            <a:ext cx="2823300" cy="2823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5"/>
          <p:cNvSpPr/>
          <p:nvPr/>
        </p:nvSpPr>
        <p:spPr>
          <a:xfrm>
            <a:off x="5710281" y="0"/>
            <a:ext cx="4607700" cy="46083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" name="Google Shape;303;p25"/>
          <p:cNvGrpSpPr/>
          <p:nvPr/>
        </p:nvGrpSpPr>
        <p:grpSpPr>
          <a:xfrm>
            <a:off x="7936650" y="2139526"/>
            <a:ext cx="1207353" cy="324548"/>
            <a:chOff x="4572000" y="214951"/>
            <a:chExt cx="1207353" cy="324548"/>
          </a:xfrm>
        </p:grpSpPr>
        <p:sp>
          <p:nvSpPr>
            <p:cNvPr id="304" name="Google Shape;304;p25"/>
            <p:cNvSpPr/>
            <p:nvPr/>
          </p:nvSpPr>
          <p:spPr>
            <a:xfrm>
              <a:off x="4572000" y="34673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05" name="Google Shape;305;p25"/>
            <p:cNvSpPr/>
            <p:nvPr/>
          </p:nvSpPr>
          <p:spPr>
            <a:xfrm>
              <a:off x="4572000" y="214951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6" r:id="rId5"/>
    <p:sldLayoutId id="2147483658" r:id="rId6"/>
    <p:sldLayoutId id="2147483661" r:id="rId7"/>
    <p:sldLayoutId id="2147483670" r:id="rId8"/>
    <p:sldLayoutId id="2147483671" r:id="rId9"/>
    <p:sldLayoutId id="214748367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9"/>
          <p:cNvSpPr txBox="1">
            <a:spLocks noGrp="1"/>
          </p:cNvSpPr>
          <p:nvPr>
            <p:ph type="ctrTitle"/>
          </p:nvPr>
        </p:nvSpPr>
        <p:spPr>
          <a:xfrm>
            <a:off x="1037950" y="1147557"/>
            <a:ext cx="4574100" cy="16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Stroke</a:t>
            </a:r>
            <a:br>
              <a:rPr lang="en" dirty="0"/>
            </a:br>
            <a:r>
              <a:rPr lang="en" dirty="0"/>
              <a:t>Prediction</a:t>
            </a:r>
            <a:endParaRPr dirty="0"/>
          </a:p>
        </p:txBody>
      </p:sp>
      <p:sp>
        <p:nvSpPr>
          <p:cNvPr id="326" name="Google Shape;326;p29"/>
          <p:cNvSpPr txBox="1">
            <a:spLocks noGrp="1"/>
          </p:cNvSpPr>
          <p:nvPr>
            <p:ph type="subTitle" idx="1"/>
          </p:nvPr>
        </p:nvSpPr>
        <p:spPr>
          <a:xfrm>
            <a:off x="1037975" y="2819757"/>
            <a:ext cx="35676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Josh Wang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04/20/2022</a:t>
            </a:r>
            <a:endParaRPr dirty="0"/>
          </a:p>
        </p:txBody>
      </p:sp>
      <p:pic>
        <p:nvPicPr>
          <p:cNvPr id="327" name="Google Shape;327;p29"/>
          <p:cNvPicPr preferRelativeResize="0"/>
          <p:nvPr/>
        </p:nvPicPr>
        <p:blipFill rotWithShape="1">
          <a:blip r:embed="rId3">
            <a:alphaModFix/>
          </a:blip>
          <a:srcRect l="15429" t="13867" r="27149"/>
          <a:stretch/>
        </p:blipFill>
        <p:spPr>
          <a:xfrm>
            <a:off x="5612050" y="539500"/>
            <a:ext cx="4080300" cy="4080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ED3E2E4-6A1C-47E9-AE58-EE400BA252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4E9D8FE-E9F1-433A-8854-00808C0D0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120" y="-300"/>
            <a:ext cx="633976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33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47"/>
          <p:cNvSpPr txBox="1">
            <a:spLocks noGrp="1"/>
          </p:cNvSpPr>
          <p:nvPr>
            <p:ph type="title"/>
          </p:nvPr>
        </p:nvSpPr>
        <p:spPr>
          <a:xfrm>
            <a:off x="4944575" y="1589015"/>
            <a:ext cx="3429000" cy="13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</a:t>
            </a:r>
            <a:br>
              <a:rPr lang="en" dirty="0"/>
            </a:br>
            <a:r>
              <a:rPr lang="en" dirty="0"/>
              <a:t>you</a:t>
            </a:r>
            <a:endParaRPr dirty="0"/>
          </a:p>
        </p:txBody>
      </p:sp>
      <p:sp>
        <p:nvSpPr>
          <p:cNvPr id="687" name="Google Shape;687;p47"/>
          <p:cNvSpPr txBox="1">
            <a:spLocks noGrp="1"/>
          </p:cNvSpPr>
          <p:nvPr>
            <p:ph type="subTitle" idx="1"/>
          </p:nvPr>
        </p:nvSpPr>
        <p:spPr>
          <a:xfrm>
            <a:off x="6242621" y="2780100"/>
            <a:ext cx="2197132" cy="12246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The code for this project can be found here:</a:t>
            </a:r>
          </a:p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https://github.com/JoshJingtianWang/Stroke_Prediction</a:t>
            </a:r>
            <a:endParaRPr dirty="0"/>
          </a:p>
        </p:txBody>
      </p:sp>
      <p:grpSp>
        <p:nvGrpSpPr>
          <p:cNvPr id="688" name="Google Shape;688;p47"/>
          <p:cNvGrpSpPr/>
          <p:nvPr/>
        </p:nvGrpSpPr>
        <p:grpSpPr>
          <a:xfrm>
            <a:off x="9144000" y="2417376"/>
            <a:ext cx="1207353" cy="324548"/>
            <a:chOff x="4572000" y="214951"/>
            <a:chExt cx="1207353" cy="324548"/>
          </a:xfrm>
        </p:grpSpPr>
        <p:sp>
          <p:nvSpPr>
            <p:cNvPr id="689" name="Google Shape;689;p47"/>
            <p:cNvSpPr/>
            <p:nvPr/>
          </p:nvSpPr>
          <p:spPr>
            <a:xfrm>
              <a:off x="4572000" y="34673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90" name="Google Shape;690;p47"/>
            <p:cNvSpPr/>
            <p:nvPr/>
          </p:nvSpPr>
          <p:spPr>
            <a:xfrm>
              <a:off x="4572000" y="214951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9" name="Google Shape;382;p34">
            <a:extLst>
              <a:ext uri="{FF2B5EF4-FFF2-40B4-BE49-F238E27FC236}">
                <a16:creationId xmlns:a16="http://schemas.microsoft.com/office/drawing/2014/main" id="{803F421B-9191-40DA-9913-C2F151ABF329}"/>
              </a:ext>
            </a:extLst>
          </p:cNvPr>
          <p:cNvSpPr/>
          <p:nvPr/>
        </p:nvSpPr>
        <p:spPr>
          <a:xfrm>
            <a:off x="5536279" y="2919104"/>
            <a:ext cx="696600" cy="696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84;p34">
            <a:extLst>
              <a:ext uri="{FF2B5EF4-FFF2-40B4-BE49-F238E27FC236}">
                <a16:creationId xmlns:a16="http://schemas.microsoft.com/office/drawing/2014/main" id="{2F10D582-DC5F-4273-ABDE-93EECDB44F6B}"/>
              </a:ext>
            </a:extLst>
          </p:cNvPr>
          <p:cNvSpPr/>
          <p:nvPr/>
        </p:nvSpPr>
        <p:spPr>
          <a:xfrm>
            <a:off x="5536993" y="1650437"/>
            <a:ext cx="696600" cy="696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386;p34">
            <a:extLst>
              <a:ext uri="{FF2B5EF4-FFF2-40B4-BE49-F238E27FC236}">
                <a16:creationId xmlns:a16="http://schemas.microsoft.com/office/drawing/2014/main" id="{71EE2645-26CF-4A17-97BF-1663D87675BE}"/>
              </a:ext>
            </a:extLst>
          </p:cNvPr>
          <p:cNvGrpSpPr/>
          <p:nvPr/>
        </p:nvGrpSpPr>
        <p:grpSpPr>
          <a:xfrm>
            <a:off x="5655966" y="3048480"/>
            <a:ext cx="457206" cy="457202"/>
            <a:chOff x="6203579" y="3348981"/>
            <a:chExt cx="351615" cy="350373"/>
          </a:xfrm>
        </p:grpSpPr>
        <p:sp>
          <p:nvSpPr>
            <p:cNvPr id="12" name="Google Shape;387;p34">
              <a:extLst>
                <a:ext uri="{FF2B5EF4-FFF2-40B4-BE49-F238E27FC236}">
                  <a16:creationId xmlns:a16="http://schemas.microsoft.com/office/drawing/2014/main" id="{FFF50C9A-8298-4E8C-A5D0-4ECA243B3B0C}"/>
                </a:ext>
              </a:extLst>
            </p:cNvPr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88;p34">
              <a:extLst>
                <a:ext uri="{FF2B5EF4-FFF2-40B4-BE49-F238E27FC236}">
                  <a16:creationId xmlns:a16="http://schemas.microsoft.com/office/drawing/2014/main" id="{C05BF3C3-C4B6-46D1-858E-D8BC02F97CCD}"/>
                </a:ext>
              </a:extLst>
            </p:cNvPr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89;p34">
              <a:extLst>
                <a:ext uri="{FF2B5EF4-FFF2-40B4-BE49-F238E27FC236}">
                  <a16:creationId xmlns:a16="http://schemas.microsoft.com/office/drawing/2014/main" id="{376BCCB1-27D6-45ED-8097-54D8B9D54C77}"/>
                </a:ext>
              </a:extLst>
            </p:cNvPr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90;p34">
              <a:extLst>
                <a:ext uri="{FF2B5EF4-FFF2-40B4-BE49-F238E27FC236}">
                  <a16:creationId xmlns:a16="http://schemas.microsoft.com/office/drawing/2014/main" id="{9831B61F-35D4-476C-8DC1-71940A165EF9}"/>
                </a:ext>
              </a:extLst>
            </p:cNvPr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91;p34">
              <a:extLst>
                <a:ext uri="{FF2B5EF4-FFF2-40B4-BE49-F238E27FC236}">
                  <a16:creationId xmlns:a16="http://schemas.microsoft.com/office/drawing/2014/main" id="{0DE1F8B6-BABB-4233-8591-DF483EBBCDB0}"/>
                </a:ext>
              </a:extLst>
            </p:cNvPr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406;p34">
            <a:extLst>
              <a:ext uri="{FF2B5EF4-FFF2-40B4-BE49-F238E27FC236}">
                <a16:creationId xmlns:a16="http://schemas.microsoft.com/office/drawing/2014/main" id="{98C416E9-31DF-42A4-9814-86A9C12B42DF}"/>
              </a:ext>
            </a:extLst>
          </p:cNvPr>
          <p:cNvGrpSpPr/>
          <p:nvPr/>
        </p:nvGrpSpPr>
        <p:grpSpPr>
          <a:xfrm>
            <a:off x="5679546" y="1779800"/>
            <a:ext cx="411473" cy="457205"/>
            <a:chOff x="6219124" y="2902788"/>
            <a:chExt cx="318231" cy="355470"/>
          </a:xfrm>
        </p:grpSpPr>
        <p:sp>
          <p:nvSpPr>
            <p:cNvPr id="18" name="Google Shape;407;p34">
              <a:extLst>
                <a:ext uri="{FF2B5EF4-FFF2-40B4-BE49-F238E27FC236}">
                  <a16:creationId xmlns:a16="http://schemas.microsoft.com/office/drawing/2014/main" id="{C336D235-E5E8-4E18-984B-3123027605AA}"/>
                </a:ext>
              </a:extLst>
            </p:cNvPr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08;p34">
              <a:extLst>
                <a:ext uri="{FF2B5EF4-FFF2-40B4-BE49-F238E27FC236}">
                  <a16:creationId xmlns:a16="http://schemas.microsoft.com/office/drawing/2014/main" id="{A36CD0EE-ADED-45AC-8D92-14A23B6A1616}"/>
                </a:ext>
              </a:extLst>
            </p:cNvPr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09;p34">
              <a:extLst>
                <a:ext uri="{FF2B5EF4-FFF2-40B4-BE49-F238E27FC236}">
                  <a16:creationId xmlns:a16="http://schemas.microsoft.com/office/drawing/2014/main" id="{61320249-4EAE-498A-AE60-17A382B977FA}"/>
                </a:ext>
              </a:extLst>
            </p:cNvPr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196" name="Picture 4" descr="clear glass cup filled with water and lemon">
            <a:extLst>
              <a:ext uri="{FF2B5EF4-FFF2-40B4-BE49-F238E27FC236}">
                <a16:creationId xmlns:a16="http://schemas.microsoft.com/office/drawing/2014/main" id="{6B2F6119-D871-46FC-AE04-774C3B408A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/>
        </p:blipFill>
        <p:spPr bwMode="auto">
          <a:xfrm>
            <a:off x="-139326" y="-14354"/>
            <a:ext cx="5157854" cy="515785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2"/>
          <p:cNvSpPr txBox="1">
            <a:spLocks noGrp="1"/>
          </p:cNvSpPr>
          <p:nvPr>
            <p:ph type="title"/>
          </p:nvPr>
        </p:nvSpPr>
        <p:spPr>
          <a:xfrm>
            <a:off x="349834" y="278876"/>
            <a:ext cx="7717500" cy="8540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360" name="Google Shape;360;p32"/>
          <p:cNvSpPr txBox="1">
            <a:spLocks noGrp="1"/>
          </p:cNvSpPr>
          <p:nvPr>
            <p:ph type="subTitle" idx="1"/>
          </p:nvPr>
        </p:nvSpPr>
        <p:spPr>
          <a:xfrm>
            <a:off x="1097737" y="1356424"/>
            <a:ext cx="3487300" cy="24306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 stroke occurs when the blood flow to the brain is blocked. It is the </a:t>
            </a:r>
            <a:r>
              <a:rPr lang="en" b="1" dirty="0"/>
              <a:t>5</a:t>
            </a:r>
            <a:r>
              <a:rPr lang="en" b="1" baseline="30000" dirty="0"/>
              <a:t>th</a:t>
            </a:r>
            <a:r>
              <a:rPr lang="en" b="1" dirty="0"/>
              <a:t> cause of death and a leading cause of disability</a:t>
            </a:r>
            <a:r>
              <a:rPr lang="en" dirty="0"/>
              <a:t> in the United States.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D678C61-55C0-48D4-9D23-1BD6C427F8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0" b="2870"/>
          <a:stretch/>
        </p:blipFill>
        <p:spPr bwMode="auto">
          <a:xfrm>
            <a:off x="4747592" y="655724"/>
            <a:ext cx="3832051" cy="383205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384;p34">
            <a:extLst>
              <a:ext uri="{FF2B5EF4-FFF2-40B4-BE49-F238E27FC236}">
                <a16:creationId xmlns:a16="http://schemas.microsoft.com/office/drawing/2014/main" id="{B9C2BBF0-7567-4C3F-A10E-6EE621E7C80E}"/>
              </a:ext>
            </a:extLst>
          </p:cNvPr>
          <p:cNvSpPr/>
          <p:nvPr/>
        </p:nvSpPr>
        <p:spPr>
          <a:xfrm>
            <a:off x="349834" y="1523988"/>
            <a:ext cx="696600" cy="696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406;p34">
            <a:extLst>
              <a:ext uri="{FF2B5EF4-FFF2-40B4-BE49-F238E27FC236}">
                <a16:creationId xmlns:a16="http://schemas.microsoft.com/office/drawing/2014/main" id="{082FD83A-51AD-4474-ADB4-F356E05AE660}"/>
              </a:ext>
            </a:extLst>
          </p:cNvPr>
          <p:cNvGrpSpPr/>
          <p:nvPr/>
        </p:nvGrpSpPr>
        <p:grpSpPr>
          <a:xfrm>
            <a:off x="492387" y="1653351"/>
            <a:ext cx="411473" cy="457205"/>
            <a:chOff x="6219124" y="2902788"/>
            <a:chExt cx="318231" cy="355470"/>
          </a:xfrm>
        </p:grpSpPr>
        <p:sp>
          <p:nvSpPr>
            <p:cNvPr id="9" name="Google Shape;407;p34">
              <a:extLst>
                <a:ext uri="{FF2B5EF4-FFF2-40B4-BE49-F238E27FC236}">
                  <a16:creationId xmlns:a16="http://schemas.microsoft.com/office/drawing/2014/main" id="{0200AEF6-5BB9-4F0E-AC85-2EF224AD7212}"/>
                </a:ext>
              </a:extLst>
            </p:cNvPr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08;p34">
              <a:extLst>
                <a:ext uri="{FF2B5EF4-FFF2-40B4-BE49-F238E27FC236}">
                  <a16:creationId xmlns:a16="http://schemas.microsoft.com/office/drawing/2014/main" id="{F216AF79-EB20-4E08-9A66-643F78291D5A}"/>
                </a:ext>
              </a:extLst>
            </p:cNvPr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09;p34">
              <a:extLst>
                <a:ext uri="{FF2B5EF4-FFF2-40B4-BE49-F238E27FC236}">
                  <a16:creationId xmlns:a16="http://schemas.microsoft.com/office/drawing/2014/main" id="{91408AC6-16E5-47B8-A31B-0301C4C586FE}"/>
                </a:ext>
              </a:extLst>
            </p:cNvPr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D3F1DEB-6C65-4948-9E7E-B75BEA70C176}"/>
              </a:ext>
            </a:extLst>
          </p:cNvPr>
          <p:cNvSpPr txBox="1"/>
          <p:nvPr/>
        </p:nvSpPr>
        <p:spPr>
          <a:xfrm>
            <a:off x="1373930" y="2903301"/>
            <a:ext cx="325171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stroke is an emergency situation, and it is important to be able to predict the onset of stroke.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D93607-2E54-43E8-BB54-D378E7A61691}"/>
              </a:ext>
            </a:extLst>
          </p:cNvPr>
          <p:cNvGrpSpPr/>
          <p:nvPr/>
        </p:nvGrpSpPr>
        <p:grpSpPr>
          <a:xfrm>
            <a:off x="643115" y="2906297"/>
            <a:ext cx="690900" cy="694800"/>
            <a:chOff x="536081" y="2922913"/>
            <a:chExt cx="690900" cy="694800"/>
          </a:xfrm>
        </p:grpSpPr>
        <p:sp>
          <p:nvSpPr>
            <p:cNvPr id="14" name="Google Shape;597;p44">
              <a:extLst>
                <a:ext uri="{FF2B5EF4-FFF2-40B4-BE49-F238E27FC236}">
                  <a16:creationId xmlns:a16="http://schemas.microsoft.com/office/drawing/2014/main" id="{A3F69C62-7994-49F1-B88A-1FEC56079615}"/>
                </a:ext>
              </a:extLst>
            </p:cNvPr>
            <p:cNvSpPr/>
            <p:nvPr/>
          </p:nvSpPr>
          <p:spPr>
            <a:xfrm>
              <a:off x="536081" y="2922913"/>
              <a:ext cx="690900" cy="694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609;p44">
              <a:extLst>
                <a:ext uri="{FF2B5EF4-FFF2-40B4-BE49-F238E27FC236}">
                  <a16:creationId xmlns:a16="http://schemas.microsoft.com/office/drawing/2014/main" id="{89C10781-DF91-41F0-B341-150C9853E653}"/>
                </a:ext>
              </a:extLst>
            </p:cNvPr>
            <p:cNvGrpSpPr/>
            <p:nvPr/>
          </p:nvGrpSpPr>
          <p:grpSpPr>
            <a:xfrm>
              <a:off x="698675" y="3041716"/>
              <a:ext cx="365751" cy="457206"/>
              <a:chOff x="8010427" y="3348503"/>
              <a:chExt cx="278795" cy="351615"/>
            </a:xfrm>
          </p:grpSpPr>
          <p:sp>
            <p:nvSpPr>
              <p:cNvPr id="16" name="Google Shape;610;p44">
                <a:extLst>
                  <a:ext uri="{FF2B5EF4-FFF2-40B4-BE49-F238E27FC236}">
                    <a16:creationId xmlns:a16="http://schemas.microsoft.com/office/drawing/2014/main" id="{9620E22F-C96C-4755-9017-E102C6CB1CD0}"/>
                  </a:ext>
                </a:extLst>
              </p:cNvPr>
              <p:cNvSpPr/>
              <p:nvPr/>
            </p:nvSpPr>
            <p:spPr>
              <a:xfrm>
                <a:off x="8010427" y="3348503"/>
                <a:ext cx="278795" cy="351615"/>
              </a:xfrm>
              <a:custGeom>
                <a:avLst/>
                <a:gdLst/>
                <a:ahLst/>
                <a:cxnLst/>
                <a:rect l="l" t="t" r="r" b="b"/>
                <a:pathLst>
                  <a:path w="8752" h="11038" extrusionOk="0">
                    <a:moveTo>
                      <a:pt x="6216" y="322"/>
                    </a:moveTo>
                    <a:cubicBezTo>
                      <a:pt x="6323" y="322"/>
                      <a:pt x="6406" y="405"/>
                      <a:pt x="6406" y="512"/>
                    </a:cubicBezTo>
                    <a:lnTo>
                      <a:pt x="6406" y="1215"/>
                    </a:lnTo>
                    <a:cubicBezTo>
                      <a:pt x="6406" y="1310"/>
                      <a:pt x="6323" y="1405"/>
                      <a:pt x="6216" y="1405"/>
                    </a:cubicBezTo>
                    <a:lnTo>
                      <a:pt x="5311" y="1405"/>
                    </a:lnTo>
                    <a:cubicBezTo>
                      <a:pt x="5216" y="1405"/>
                      <a:pt x="5144" y="1477"/>
                      <a:pt x="5144" y="1572"/>
                    </a:cubicBezTo>
                    <a:cubicBezTo>
                      <a:pt x="5144" y="1893"/>
                      <a:pt x="4882" y="2144"/>
                      <a:pt x="4561" y="2144"/>
                    </a:cubicBezTo>
                    <a:lnTo>
                      <a:pt x="4203" y="2144"/>
                    </a:lnTo>
                    <a:cubicBezTo>
                      <a:pt x="3882" y="2144"/>
                      <a:pt x="3632" y="1882"/>
                      <a:pt x="3632" y="1572"/>
                    </a:cubicBezTo>
                    <a:cubicBezTo>
                      <a:pt x="3632" y="1477"/>
                      <a:pt x="3549" y="1405"/>
                      <a:pt x="3465" y="1405"/>
                    </a:cubicBezTo>
                    <a:lnTo>
                      <a:pt x="2560" y="1405"/>
                    </a:lnTo>
                    <a:cubicBezTo>
                      <a:pt x="2453" y="1405"/>
                      <a:pt x="2358" y="1310"/>
                      <a:pt x="2358" y="1215"/>
                    </a:cubicBezTo>
                    <a:lnTo>
                      <a:pt x="2346" y="512"/>
                    </a:lnTo>
                    <a:cubicBezTo>
                      <a:pt x="2346" y="405"/>
                      <a:pt x="2441" y="322"/>
                      <a:pt x="2537" y="322"/>
                    </a:cubicBezTo>
                    <a:close/>
                    <a:moveTo>
                      <a:pt x="2525" y="0"/>
                    </a:moveTo>
                    <a:cubicBezTo>
                      <a:pt x="2239" y="0"/>
                      <a:pt x="2025" y="227"/>
                      <a:pt x="2025" y="512"/>
                    </a:cubicBezTo>
                    <a:lnTo>
                      <a:pt x="632" y="512"/>
                    </a:lnTo>
                    <a:cubicBezTo>
                      <a:pt x="274" y="512"/>
                      <a:pt x="1" y="798"/>
                      <a:pt x="1" y="1143"/>
                    </a:cubicBezTo>
                    <a:lnTo>
                      <a:pt x="1" y="7656"/>
                    </a:lnTo>
                    <a:cubicBezTo>
                      <a:pt x="1" y="7739"/>
                      <a:pt x="72" y="7823"/>
                      <a:pt x="155" y="7823"/>
                    </a:cubicBezTo>
                    <a:cubicBezTo>
                      <a:pt x="251" y="7823"/>
                      <a:pt x="322" y="7739"/>
                      <a:pt x="322" y="7656"/>
                    </a:cubicBezTo>
                    <a:lnTo>
                      <a:pt x="322" y="1143"/>
                    </a:lnTo>
                    <a:cubicBezTo>
                      <a:pt x="322" y="965"/>
                      <a:pt x="477" y="822"/>
                      <a:pt x="655" y="822"/>
                    </a:cubicBezTo>
                    <a:lnTo>
                      <a:pt x="1036" y="822"/>
                    </a:lnTo>
                    <a:lnTo>
                      <a:pt x="1036" y="9918"/>
                    </a:lnTo>
                    <a:cubicBezTo>
                      <a:pt x="1036" y="10002"/>
                      <a:pt x="1108" y="10085"/>
                      <a:pt x="1203" y="10085"/>
                    </a:cubicBezTo>
                    <a:lnTo>
                      <a:pt x="7573" y="10085"/>
                    </a:lnTo>
                    <a:cubicBezTo>
                      <a:pt x="7656" y="10085"/>
                      <a:pt x="7728" y="10002"/>
                      <a:pt x="7728" y="9918"/>
                    </a:cubicBezTo>
                    <a:lnTo>
                      <a:pt x="7728" y="822"/>
                    </a:lnTo>
                    <a:lnTo>
                      <a:pt x="8121" y="822"/>
                    </a:lnTo>
                    <a:cubicBezTo>
                      <a:pt x="8299" y="822"/>
                      <a:pt x="8442" y="965"/>
                      <a:pt x="8442" y="1143"/>
                    </a:cubicBezTo>
                    <a:lnTo>
                      <a:pt x="8442" y="10395"/>
                    </a:lnTo>
                    <a:cubicBezTo>
                      <a:pt x="8442" y="10573"/>
                      <a:pt x="8299" y="10716"/>
                      <a:pt x="8121" y="10716"/>
                    </a:cubicBezTo>
                    <a:lnTo>
                      <a:pt x="667" y="10716"/>
                    </a:lnTo>
                    <a:cubicBezTo>
                      <a:pt x="489" y="10716"/>
                      <a:pt x="334" y="10573"/>
                      <a:pt x="334" y="10395"/>
                    </a:cubicBezTo>
                    <a:lnTo>
                      <a:pt x="334" y="8418"/>
                    </a:lnTo>
                    <a:cubicBezTo>
                      <a:pt x="334" y="8323"/>
                      <a:pt x="263" y="8251"/>
                      <a:pt x="167" y="8251"/>
                    </a:cubicBezTo>
                    <a:cubicBezTo>
                      <a:pt x="84" y="8251"/>
                      <a:pt x="12" y="8323"/>
                      <a:pt x="12" y="8418"/>
                    </a:cubicBezTo>
                    <a:lnTo>
                      <a:pt x="12" y="10395"/>
                    </a:lnTo>
                    <a:cubicBezTo>
                      <a:pt x="12" y="10752"/>
                      <a:pt x="298" y="11037"/>
                      <a:pt x="644" y="11037"/>
                    </a:cubicBezTo>
                    <a:lnTo>
                      <a:pt x="8109" y="11037"/>
                    </a:lnTo>
                    <a:cubicBezTo>
                      <a:pt x="8466" y="11037"/>
                      <a:pt x="8740" y="10752"/>
                      <a:pt x="8740" y="10395"/>
                    </a:cubicBezTo>
                    <a:lnTo>
                      <a:pt x="8740" y="1143"/>
                    </a:lnTo>
                    <a:cubicBezTo>
                      <a:pt x="8752" y="810"/>
                      <a:pt x="8454" y="512"/>
                      <a:pt x="8109" y="512"/>
                    </a:cubicBezTo>
                    <a:lnTo>
                      <a:pt x="7299" y="512"/>
                    </a:lnTo>
                    <a:cubicBezTo>
                      <a:pt x="7216" y="512"/>
                      <a:pt x="7144" y="584"/>
                      <a:pt x="7144" y="679"/>
                    </a:cubicBezTo>
                    <a:cubicBezTo>
                      <a:pt x="7144" y="762"/>
                      <a:pt x="7216" y="834"/>
                      <a:pt x="7299" y="834"/>
                    </a:cubicBezTo>
                    <a:lnTo>
                      <a:pt x="7406" y="834"/>
                    </a:lnTo>
                    <a:lnTo>
                      <a:pt x="7406" y="9764"/>
                    </a:lnTo>
                    <a:lnTo>
                      <a:pt x="1370" y="9764"/>
                    </a:lnTo>
                    <a:lnTo>
                      <a:pt x="1370" y="834"/>
                    </a:lnTo>
                    <a:lnTo>
                      <a:pt x="2037" y="834"/>
                    </a:lnTo>
                    <a:lnTo>
                      <a:pt x="2037" y="1215"/>
                    </a:lnTo>
                    <a:cubicBezTo>
                      <a:pt x="2037" y="1489"/>
                      <a:pt x="2263" y="1715"/>
                      <a:pt x="2537" y="1715"/>
                    </a:cubicBezTo>
                    <a:lnTo>
                      <a:pt x="3299" y="1715"/>
                    </a:lnTo>
                    <a:cubicBezTo>
                      <a:pt x="3370" y="2132"/>
                      <a:pt x="3751" y="2465"/>
                      <a:pt x="4192" y="2465"/>
                    </a:cubicBezTo>
                    <a:lnTo>
                      <a:pt x="4549" y="2465"/>
                    </a:lnTo>
                    <a:cubicBezTo>
                      <a:pt x="5001" y="2465"/>
                      <a:pt x="5370" y="2132"/>
                      <a:pt x="5442" y="1715"/>
                    </a:cubicBezTo>
                    <a:lnTo>
                      <a:pt x="6204" y="1715"/>
                    </a:lnTo>
                    <a:cubicBezTo>
                      <a:pt x="6489" y="1715"/>
                      <a:pt x="6704" y="1489"/>
                      <a:pt x="6704" y="1215"/>
                    </a:cubicBezTo>
                    <a:lnTo>
                      <a:pt x="6704" y="512"/>
                    </a:lnTo>
                    <a:cubicBezTo>
                      <a:pt x="6704" y="227"/>
                      <a:pt x="6489" y="0"/>
                      <a:pt x="6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11;p44">
                <a:extLst>
                  <a:ext uri="{FF2B5EF4-FFF2-40B4-BE49-F238E27FC236}">
                    <a16:creationId xmlns:a16="http://schemas.microsoft.com/office/drawing/2014/main" id="{09EE3856-762E-4D2C-A8F0-95FE88D94B38}"/>
                  </a:ext>
                </a:extLst>
              </p:cNvPr>
              <p:cNvSpPr/>
              <p:nvPr/>
            </p:nvSpPr>
            <p:spPr>
              <a:xfrm>
                <a:off x="8078692" y="3438653"/>
                <a:ext cx="142264" cy="100216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3146" extrusionOk="0">
                    <a:moveTo>
                      <a:pt x="2742" y="1"/>
                    </a:moveTo>
                    <a:cubicBezTo>
                      <a:pt x="2676" y="1"/>
                      <a:pt x="2609" y="43"/>
                      <a:pt x="2584" y="123"/>
                    </a:cubicBezTo>
                    <a:lnTo>
                      <a:pt x="1989" y="2433"/>
                    </a:lnTo>
                    <a:lnTo>
                      <a:pt x="1429" y="778"/>
                    </a:lnTo>
                    <a:cubicBezTo>
                      <a:pt x="1403" y="705"/>
                      <a:pt x="1335" y="665"/>
                      <a:pt x="1268" y="665"/>
                    </a:cubicBezTo>
                    <a:cubicBezTo>
                      <a:pt x="1216" y="665"/>
                      <a:pt x="1163" y="690"/>
                      <a:pt x="1132" y="742"/>
                    </a:cubicBezTo>
                    <a:lnTo>
                      <a:pt x="656" y="1600"/>
                    </a:lnTo>
                    <a:lnTo>
                      <a:pt x="155" y="1600"/>
                    </a:lnTo>
                    <a:cubicBezTo>
                      <a:pt x="72" y="1600"/>
                      <a:pt x="1" y="1671"/>
                      <a:pt x="1" y="1754"/>
                    </a:cubicBezTo>
                    <a:cubicBezTo>
                      <a:pt x="1" y="1850"/>
                      <a:pt x="72" y="1921"/>
                      <a:pt x="155" y="1921"/>
                    </a:cubicBezTo>
                    <a:lnTo>
                      <a:pt x="739" y="1921"/>
                    </a:lnTo>
                    <a:cubicBezTo>
                      <a:pt x="798" y="1921"/>
                      <a:pt x="846" y="1897"/>
                      <a:pt x="894" y="1838"/>
                    </a:cubicBezTo>
                    <a:lnTo>
                      <a:pt x="1227" y="1219"/>
                    </a:lnTo>
                    <a:lnTo>
                      <a:pt x="1858" y="3040"/>
                    </a:lnTo>
                    <a:cubicBezTo>
                      <a:pt x="1887" y="3110"/>
                      <a:pt x="1951" y="3146"/>
                      <a:pt x="2013" y="3146"/>
                    </a:cubicBezTo>
                    <a:cubicBezTo>
                      <a:pt x="2079" y="3146"/>
                      <a:pt x="2143" y="3107"/>
                      <a:pt x="2168" y="3028"/>
                    </a:cubicBezTo>
                    <a:lnTo>
                      <a:pt x="2763" y="683"/>
                    </a:lnTo>
                    <a:lnTo>
                      <a:pt x="3168" y="1802"/>
                    </a:lnTo>
                    <a:cubicBezTo>
                      <a:pt x="3192" y="1861"/>
                      <a:pt x="3251" y="1909"/>
                      <a:pt x="3311" y="1909"/>
                    </a:cubicBezTo>
                    <a:lnTo>
                      <a:pt x="4287" y="1909"/>
                    </a:lnTo>
                    <a:cubicBezTo>
                      <a:pt x="4370" y="1909"/>
                      <a:pt x="4442" y="1838"/>
                      <a:pt x="4442" y="1742"/>
                    </a:cubicBezTo>
                    <a:cubicBezTo>
                      <a:pt x="4466" y="1671"/>
                      <a:pt x="4382" y="1600"/>
                      <a:pt x="4299" y="1600"/>
                    </a:cubicBezTo>
                    <a:lnTo>
                      <a:pt x="3454" y="1600"/>
                    </a:lnTo>
                    <a:lnTo>
                      <a:pt x="2894" y="111"/>
                    </a:lnTo>
                    <a:cubicBezTo>
                      <a:pt x="2865" y="37"/>
                      <a:pt x="2804" y="1"/>
                      <a:pt x="27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12;p44">
                <a:extLst>
                  <a:ext uri="{FF2B5EF4-FFF2-40B4-BE49-F238E27FC236}">
                    <a16:creationId xmlns:a16="http://schemas.microsoft.com/office/drawing/2014/main" id="{6CD2D881-ED34-46D8-A5F6-6D575EC45232}"/>
                  </a:ext>
                </a:extLst>
              </p:cNvPr>
              <p:cNvSpPr/>
              <p:nvPr/>
            </p:nvSpPr>
            <p:spPr>
              <a:xfrm>
                <a:off x="8079074" y="3574928"/>
                <a:ext cx="141882" cy="10257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22" extrusionOk="0">
                    <a:moveTo>
                      <a:pt x="167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67" y="322"/>
                    </a:cubicBezTo>
                    <a:lnTo>
                      <a:pt x="4287" y="322"/>
                    </a:lnTo>
                    <a:cubicBezTo>
                      <a:pt x="4370" y="322"/>
                      <a:pt x="4454" y="250"/>
                      <a:pt x="4454" y="155"/>
                    </a:cubicBezTo>
                    <a:cubicBezTo>
                      <a:pt x="4454" y="72"/>
                      <a:pt x="4370" y="0"/>
                      <a:pt x="4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13;p44">
                <a:extLst>
                  <a:ext uri="{FF2B5EF4-FFF2-40B4-BE49-F238E27FC236}">
                    <a16:creationId xmlns:a16="http://schemas.microsoft.com/office/drawing/2014/main" id="{AEECFD35-1039-4EB6-8938-6A82859D2981}"/>
                  </a:ext>
                </a:extLst>
              </p:cNvPr>
              <p:cNvSpPr/>
              <p:nvPr/>
            </p:nvSpPr>
            <p:spPr>
              <a:xfrm>
                <a:off x="8079074" y="3619685"/>
                <a:ext cx="141882" cy="10640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34" extrusionOk="0">
                    <a:moveTo>
                      <a:pt x="167" y="0"/>
                    </a:moveTo>
                    <a:cubicBezTo>
                      <a:pt x="72" y="0"/>
                      <a:pt x="1" y="84"/>
                      <a:pt x="1" y="167"/>
                    </a:cubicBezTo>
                    <a:cubicBezTo>
                      <a:pt x="1" y="262"/>
                      <a:pt x="72" y="334"/>
                      <a:pt x="167" y="334"/>
                    </a:cubicBezTo>
                    <a:lnTo>
                      <a:pt x="4287" y="334"/>
                    </a:lnTo>
                    <a:cubicBezTo>
                      <a:pt x="4370" y="334"/>
                      <a:pt x="4454" y="262"/>
                      <a:pt x="4454" y="167"/>
                    </a:cubicBezTo>
                    <a:cubicBezTo>
                      <a:pt x="4454" y="84"/>
                      <a:pt x="4370" y="0"/>
                      <a:pt x="4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6"/>
          <p:cNvSpPr txBox="1">
            <a:spLocks noGrp="1"/>
          </p:cNvSpPr>
          <p:nvPr>
            <p:ph type="title"/>
          </p:nvPr>
        </p:nvSpPr>
        <p:spPr>
          <a:xfrm>
            <a:off x="713250" y="445024"/>
            <a:ext cx="7717500" cy="6287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The Data </a:t>
            </a:r>
            <a:r>
              <a:rPr lang="en" sz="1600" dirty="0">
                <a:solidFill>
                  <a:schemeClr val="dk1"/>
                </a:solidFill>
              </a:rPr>
              <a:t>(from Kaggle)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49" name="Google Shape;449;p36"/>
          <p:cNvSpPr txBox="1">
            <a:spLocks noGrp="1"/>
          </p:cNvSpPr>
          <p:nvPr>
            <p:ph type="subTitle" idx="1"/>
          </p:nvPr>
        </p:nvSpPr>
        <p:spPr>
          <a:xfrm>
            <a:off x="816912" y="2617985"/>
            <a:ext cx="81629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age</a:t>
            </a:r>
            <a:endParaRPr sz="12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A935E54-DAC0-4BE3-93E2-DF592F676EE3}"/>
              </a:ext>
            </a:extLst>
          </p:cNvPr>
          <p:cNvGrpSpPr/>
          <p:nvPr/>
        </p:nvGrpSpPr>
        <p:grpSpPr>
          <a:xfrm>
            <a:off x="4257872" y="1878661"/>
            <a:ext cx="696600" cy="696600"/>
            <a:chOff x="4000162" y="295996"/>
            <a:chExt cx="696600" cy="696600"/>
          </a:xfrm>
        </p:grpSpPr>
        <p:sp>
          <p:nvSpPr>
            <p:cNvPr id="25" name="Google Shape;381;p34">
              <a:extLst>
                <a:ext uri="{FF2B5EF4-FFF2-40B4-BE49-F238E27FC236}">
                  <a16:creationId xmlns:a16="http://schemas.microsoft.com/office/drawing/2014/main" id="{F487C8BA-4063-4F86-A4A6-807D94D00A77}"/>
                </a:ext>
              </a:extLst>
            </p:cNvPr>
            <p:cNvSpPr/>
            <p:nvPr/>
          </p:nvSpPr>
          <p:spPr>
            <a:xfrm>
              <a:off x="4000162" y="295996"/>
              <a:ext cx="696600" cy="696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85;p34">
              <a:extLst>
                <a:ext uri="{FF2B5EF4-FFF2-40B4-BE49-F238E27FC236}">
                  <a16:creationId xmlns:a16="http://schemas.microsoft.com/office/drawing/2014/main" id="{D6F7E616-A055-4296-9AC6-1C05D59DB59B}"/>
                </a:ext>
              </a:extLst>
            </p:cNvPr>
            <p:cNvSpPr/>
            <p:nvPr/>
          </p:nvSpPr>
          <p:spPr>
            <a:xfrm>
              <a:off x="4119869" y="472844"/>
              <a:ext cx="457198" cy="342903"/>
            </a:xfrm>
            <a:custGeom>
              <a:avLst/>
              <a:gdLst/>
              <a:ahLst/>
              <a:cxnLst/>
              <a:rect l="l" t="t" r="r" b="b"/>
              <a:pathLst>
                <a:path w="12026" h="8993" extrusionOk="0">
                  <a:moveTo>
                    <a:pt x="3929" y="0"/>
                  </a:moveTo>
                  <a:cubicBezTo>
                    <a:pt x="1691" y="0"/>
                    <a:pt x="0" y="2322"/>
                    <a:pt x="1167" y="4763"/>
                  </a:cubicBezTo>
                  <a:lnTo>
                    <a:pt x="453" y="4763"/>
                  </a:lnTo>
                  <a:cubicBezTo>
                    <a:pt x="369" y="4763"/>
                    <a:pt x="298" y="4834"/>
                    <a:pt x="298" y="4929"/>
                  </a:cubicBezTo>
                  <a:cubicBezTo>
                    <a:pt x="298" y="5013"/>
                    <a:pt x="369" y="5096"/>
                    <a:pt x="453" y="5096"/>
                  </a:cubicBezTo>
                  <a:lnTo>
                    <a:pt x="1346" y="5096"/>
                  </a:lnTo>
                  <a:cubicBezTo>
                    <a:pt x="2334" y="6727"/>
                    <a:pt x="4382" y="7918"/>
                    <a:pt x="5977" y="8965"/>
                  </a:cubicBezTo>
                  <a:cubicBezTo>
                    <a:pt x="6007" y="8983"/>
                    <a:pt x="6040" y="8992"/>
                    <a:pt x="6071" y="8992"/>
                  </a:cubicBezTo>
                  <a:cubicBezTo>
                    <a:pt x="6102" y="8992"/>
                    <a:pt x="6132" y="8983"/>
                    <a:pt x="6156" y="8965"/>
                  </a:cubicBezTo>
                  <a:cubicBezTo>
                    <a:pt x="7751" y="7930"/>
                    <a:pt x="9799" y="6739"/>
                    <a:pt x="10787" y="5096"/>
                  </a:cubicBezTo>
                  <a:lnTo>
                    <a:pt x="11680" y="5096"/>
                  </a:lnTo>
                  <a:cubicBezTo>
                    <a:pt x="11764" y="5096"/>
                    <a:pt x="11847" y="5013"/>
                    <a:pt x="11847" y="4929"/>
                  </a:cubicBezTo>
                  <a:cubicBezTo>
                    <a:pt x="11883" y="4774"/>
                    <a:pt x="11811" y="4703"/>
                    <a:pt x="11704" y="4703"/>
                  </a:cubicBezTo>
                  <a:lnTo>
                    <a:pt x="10990" y="4703"/>
                  </a:lnTo>
                  <a:cubicBezTo>
                    <a:pt x="12025" y="2572"/>
                    <a:pt x="10859" y="452"/>
                    <a:pt x="8930" y="12"/>
                  </a:cubicBezTo>
                  <a:cubicBezTo>
                    <a:pt x="8922" y="11"/>
                    <a:pt x="8914" y="10"/>
                    <a:pt x="8906" y="10"/>
                  </a:cubicBezTo>
                  <a:cubicBezTo>
                    <a:pt x="8821" y="10"/>
                    <a:pt x="8748" y="68"/>
                    <a:pt x="8716" y="155"/>
                  </a:cubicBezTo>
                  <a:cubicBezTo>
                    <a:pt x="8704" y="238"/>
                    <a:pt x="8763" y="333"/>
                    <a:pt x="8847" y="357"/>
                  </a:cubicBezTo>
                  <a:cubicBezTo>
                    <a:pt x="10609" y="762"/>
                    <a:pt x="11668" y="2738"/>
                    <a:pt x="10621" y="4715"/>
                  </a:cubicBezTo>
                  <a:lnTo>
                    <a:pt x="10001" y="4715"/>
                  </a:lnTo>
                  <a:lnTo>
                    <a:pt x="9418" y="3548"/>
                  </a:lnTo>
                  <a:cubicBezTo>
                    <a:pt x="9385" y="3483"/>
                    <a:pt x="9325" y="3452"/>
                    <a:pt x="9266" y="3452"/>
                  </a:cubicBezTo>
                  <a:cubicBezTo>
                    <a:pt x="9196" y="3452"/>
                    <a:pt x="9128" y="3495"/>
                    <a:pt x="9108" y="3572"/>
                  </a:cubicBezTo>
                  <a:lnTo>
                    <a:pt x="8573" y="5251"/>
                  </a:lnTo>
                  <a:lnTo>
                    <a:pt x="7954" y="3870"/>
                  </a:lnTo>
                  <a:cubicBezTo>
                    <a:pt x="7927" y="3808"/>
                    <a:pt x="7868" y="3772"/>
                    <a:pt x="7806" y="3772"/>
                  </a:cubicBezTo>
                  <a:cubicBezTo>
                    <a:pt x="7784" y="3772"/>
                    <a:pt x="7761" y="3777"/>
                    <a:pt x="7739" y="3786"/>
                  </a:cubicBezTo>
                  <a:cubicBezTo>
                    <a:pt x="7644" y="3822"/>
                    <a:pt x="7620" y="3917"/>
                    <a:pt x="7644" y="4001"/>
                  </a:cubicBezTo>
                  <a:lnTo>
                    <a:pt x="8430" y="5810"/>
                  </a:lnTo>
                  <a:cubicBezTo>
                    <a:pt x="8458" y="5877"/>
                    <a:pt x="8520" y="5910"/>
                    <a:pt x="8583" y="5910"/>
                  </a:cubicBezTo>
                  <a:cubicBezTo>
                    <a:pt x="8654" y="5910"/>
                    <a:pt x="8726" y="5869"/>
                    <a:pt x="8751" y="5786"/>
                  </a:cubicBezTo>
                  <a:lnTo>
                    <a:pt x="9299" y="4084"/>
                  </a:lnTo>
                  <a:lnTo>
                    <a:pt x="9739" y="4989"/>
                  </a:lnTo>
                  <a:cubicBezTo>
                    <a:pt x="9775" y="5048"/>
                    <a:pt x="9835" y="5072"/>
                    <a:pt x="9894" y="5072"/>
                  </a:cubicBezTo>
                  <a:lnTo>
                    <a:pt x="10418" y="5072"/>
                  </a:lnTo>
                  <a:cubicBezTo>
                    <a:pt x="9323" y="6715"/>
                    <a:pt x="6989" y="7965"/>
                    <a:pt x="6084" y="8584"/>
                  </a:cubicBezTo>
                  <a:cubicBezTo>
                    <a:pt x="4644" y="7656"/>
                    <a:pt x="2715" y="6537"/>
                    <a:pt x="1750" y="5072"/>
                  </a:cubicBezTo>
                  <a:lnTo>
                    <a:pt x="2572" y="5072"/>
                  </a:lnTo>
                  <a:cubicBezTo>
                    <a:pt x="2631" y="5072"/>
                    <a:pt x="2691" y="5036"/>
                    <a:pt x="2715" y="4989"/>
                  </a:cubicBezTo>
                  <a:lnTo>
                    <a:pt x="3453" y="3500"/>
                  </a:lnTo>
                  <a:lnTo>
                    <a:pt x="4358" y="6167"/>
                  </a:lnTo>
                  <a:cubicBezTo>
                    <a:pt x="4387" y="6243"/>
                    <a:pt x="4456" y="6279"/>
                    <a:pt x="4523" y="6279"/>
                  </a:cubicBezTo>
                  <a:cubicBezTo>
                    <a:pt x="4593" y="6279"/>
                    <a:pt x="4661" y="6240"/>
                    <a:pt x="4679" y="6167"/>
                  </a:cubicBezTo>
                  <a:lnTo>
                    <a:pt x="5394" y="3739"/>
                  </a:lnTo>
                  <a:lnTo>
                    <a:pt x="6049" y="4822"/>
                  </a:lnTo>
                  <a:cubicBezTo>
                    <a:pt x="6087" y="4877"/>
                    <a:pt x="6146" y="4904"/>
                    <a:pt x="6202" y="4904"/>
                  </a:cubicBezTo>
                  <a:cubicBezTo>
                    <a:pt x="6267" y="4904"/>
                    <a:pt x="6327" y="4868"/>
                    <a:pt x="6346" y="4798"/>
                  </a:cubicBezTo>
                  <a:lnTo>
                    <a:pt x="7120" y="2893"/>
                  </a:lnTo>
                  <a:lnTo>
                    <a:pt x="7358" y="3429"/>
                  </a:lnTo>
                  <a:cubicBezTo>
                    <a:pt x="7393" y="3491"/>
                    <a:pt x="7455" y="3526"/>
                    <a:pt x="7518" y="3526"/>
                  </a:cubicBezTo>
                  <a:cubicBezTo>
                    <a:pt x="7540" y="3526"/>
                    <a:pt x="7563" y="3522"/>
                    <a:pt x="7584" y="3512"/>
                  </a:cubicBezTo>
                  <a:cubicBezTo>
                    <a:pt x="7680" y="3465"/>
                    <a:pt x="7704" y="3381"/>
                    <a:pt x="7680" y="3286"/>
                  </a:cubicBezTo>
                  <a:lnTo>
                    <a:pt x="7287" y="2393"/>
                  </a:lnTo>
                  <a:cubicBezTo>
                    <a:pt x="7257" y="2328"/>
                    <a:pt x="7195" y="2295"/>
                    <a:pt x="7132" y="2295"/>
                  </a:cubicBezTo>
                  <a:cubicBezTo>
                    <a:pt x="7070" y="2295"/>
                    <a:pt x="7007" y="2328"/>
                    <a:pt x="6977" y="2393"/>
                  </a:cubicBezTo>
                  <a:lnTo>
                    <a:pt x="6168" y="4358"/>
                  </a:lnTo>
                  <a:lnTo>
                    <a:pt x="5501" y="3227"/>
                  </a:lnTo>
                  <a:cubicBezTo>
                    <a:pt x="5470" y="3171"/>
                    <a:pt x="5419" y="3145"/>
                    <a:pt x="5365" y="3145"/>
                  </a:cubicBezTo>
                  <a:cubicBezTo>
                    <a:pt x="5293" y="3145"/>
                    <a:pt x="5219" y="3192"/>
                    <a:pt x="5191" y="3274"/>
                  </a:cubicBezTo>
                  <a:lnTo>
                    <a:pt x="4501" y="5572"/>
                  </a:lnTo>
                  <a:lnTo>
                    <a:pt x="3643" y="3024"/>
                  </a:lnTo>
                  <a:cubicBezTo>
                    <a:pt x="3618" y="2942"/>
                    <a:pt x="3550" y="2900"/>
                    <a:pt x="3482" y="2900"/>
                  </a:cubicBezTo>
                  <a:cubicBezTo>
                    <a:pt x="3421" y="2900"/>
                    <a:pt x="3362" y="2933"/>
                    <a:pt x="3334" y="3000"/>
                  </a:cubicBezTo>
                  <a:lnTo>
                    <a:pt x="2465" y="4774"/>
                  </a:lnTo>
                  <a:lnTo>
                    <a:pt x="1548" y="4774"/>
                  </a:lnTo>
                  <a:cubicBezTo>
                    <a:pt x="357" y="2548"/>
                    <a:pt x="1869" y="345"/>
                    <a:pt x="3929" y="345"/>
                  </a:cubicBezTo>
                  <a:cubicBezTo>
                    <a:pt x="4703" y="345"/>
                    <a:pt x="5418" y="655"/>
                    <a:pt x="5953" y="1203"/>
                  </a:cubicBezTo>
                  <a:cubicBezTo>
                    <a:pt x="5989" y="1238"/>
                    <a:pt x="6034" y="1256"/>
                    <a:pt x="6078" y="1256"/>
                  </a:cubicBezTo>
                  <a:cubicBezTo>
                    <a:pt x="6123" y="1256"/>
                    <a:pt x="6168" y="1238"/>
                    <a:pt x="6203" y="1203"/>
                  </a:cubicBezTo>
                  <a:cubicBezTo>
                    <a:pt x="6668" y="714"/>
                    <a:pt x="7287" y="417"/>
                    <a:pt x="7954" y="357"/>
                  </a:cubicBezTo>
                  <a:cubicBezTo>
                    <a:pt x="8049" y="345"/>
                    <a:pt x="8120" y="262"/>
                    <a:pt x="8108" y="167"/>
                  </a:cubicBezTo>
                  <a:cubicBezTo>
                    <a:pt x="8097" y="78"/>
                    <a:pt x="8025" y="11"/>
                    <a:pt x="7939" y="11"/>
                  </a:cubicBezTo>
                  <a:cubicBezTo>
                    <a:pt x="7932" y="11"/>
                    <a:pt x="7925" y="11"/>
                    <a:pt x="7918" y="12"/>
                  </a:cubicBezTo>
                  <a:cubicBezTo>
                    <a:pt x="7215" y="83"/>
                    <a:pt x="6572" y="369"/>
                    <a:pt x="6072" y="845"/>
                  </a:cubicBezTo>
                  <a:cubicBezTo>
                    <a:pt x="5489" y="298"/>
                    <a:pt x="4727" y="0"/>
                    <a:pt x="3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383;p34">
            <a:extLst>
              <a:ext uri="{FF2B5EF4-FFF2-40B4-BE49-F238E27FC236}">
                <a16:creationId xmlns:a16="http://schemas.microsoft.com/office/drawing/2014/main" id="{694EEB63-6870-4E1E-B3FE-03DFC29239C2}"/>
              </a:ext>
            </a:extLst>
          </p:cNvPr>
          <p:cNvSpPr/>
          <p:nvPr/>
        </p:nvSpPr>
        <p:spPr>
          <a:xfrm>
            <a:off x="3398877" y="1897763"/>
            <a:ext cx="696600" cy="696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" name="Google Shape;632;p45">
            <a:extLst>
              <a:ext uri="{FF2B5EF4-FFF2-40B4-BE49-F238E27FC236}">
                <a16:creationId xmlns:a16="http://schemas.microsoft.com/office/drawing/2014/main" id="{89DE7125-4285-45D6-8968-1550E2E1270D}"/>
              </a:ext>
            </a:extLst>
          </p:cNvPr>
          <p:cNvSpPr/>
          <p:nvPr/>
        </p:nvSpPr>
        <p:spPr>
          <a:xfrm>
            <a:off x="1732955" y="1899563"/>
            <a:ext cx="690900" cy="694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" name="Google Shape;631;p45">
            <a:extLst>
              <a:ext uri="{FF2B5EF4-FFF2-40B4-BE49-F238E27FC236}">
                <a16:creationId xmlns:a16="http://schemas.microsoft.com/office/drawing/2014/main" id="{AC4698F4-4484-449D-8C95-DD17A406CDEB}"/>
              </a:ext>
            </a:extLst>
          </p:cNvPr>
          <p:cNvSpPr/>
          <p:nvPr/>
        </p:nvSpPr>
        <p:spPr>
          <a:xfrm>
            <a:off x="879611" y="1902312"/>
            <a:ext cx="690900" cy="694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644;p45">
            <a:extLst>
              <a:ext uri="{FF2B5EF4-FFF2-40B4-BE49-F238E27FC236}">
                <a16:creationId xmlns:a16="http://schemas.microsoft.com/office/drawing/2014/main" id="{1F6FBA37-15A2-4A05-AC37-F13B8C9F5A56}"/>
              </a:ext>
            </a:extLst>
          </p:cNvPr>
          <p:cNvGrpSpPr/>
          <p:nvPr/>
        </p:nvGrpSpPr>
        <p:grpSpPr>
          <a:xfrm>
            <a:off x="1899411" y="2012740"/>
            <a:ext cx="355508" cy="457196"/>
            <a:chOff x="6974158" y="2789537"/>
            <a:chExt cx="255247" cy="327458"/>
          </a:xfrm>
        </p:grpSpPr>
        <p:sp>
          <p:nvSpPr>
            <p:cNvPr id="45" name="Google Shape;645;p45">
              <a:extLst>
                <a:ext uri="{FF2B5EF4-FFF2-40B4-BE49-F238E27FC236}">
                  <a16:creationId xmlns:a16="http://schemas.microsoft.com/office/drawing/2014/main" id="{6305AE3E-DF0A-4487-9D08-64D544141826}"/>
                </a:ext>
              </a:extLst>
            </p:cNvPr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46;p45">
              <a:extLst>
                <a:ext uri="{FF2B5EF4-FFF2-40B4-BE49-F238E27FC236}">
                  <a16:creationId xmlns:a16="http://schemas.microsoft.com/office/drawing/2014/main" id="{00F6BBF4-F235-4FD9-864E-AD40414D6A81}"/>
                </a:ext>
              </a:extLst>
            </p:cNvPr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47;p45">
              <a:extLst>
                <a:ext uri="{FF2B5EF4-FFF2-40B4-BE49-F238E27FC236}">
                  <a16:creationId xmlns:a16="http://schemas.microsoft.com/office/drawing/2014/main" id="{42B9AEF4-545B-40A7-9044-361D6BB5A90E}"/>
                </a:ext>
              </a:extLst>
            </p:cNvPr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48;p45">
              <a:extLst>
                <a:ext uri="{FF2B5EF4-FFF2-40B4-BE49-F238E27FC236}">
                  <a16:creationId xmlns:a16="http://schemas.microsoft.com/office/drawing/2014/main" id="{7AF67294-FBC3-441F-B10F-C357A6582F66}"/>
                </a:ext>
              </a:extLst>
            </p:cNvPr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49;p45">
              <a:extLst>
                <a:ext uri="{FF2B5EF4-FFF2-40B4-BE49-F238E27FC236}">
                  <a16:creationId xmlns:a16="http://schemas.microsoft.com/office/drawing/2014/main" id="{860F93DD-A46D-4E26-815B-EFDE2ED89A9D}"/>
                </a:ext>
              </a:extLst>
            </p:cNvPr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50;p45">
              <a:extLst>
                <a:ext uri="{FF2B5EF4-FFF2-40B4-BE49-F238E27FC236}">
                  <a16:creationId xmlns:a16="http://schemas.microsoft.com/office/drawing/2014/main" id="{508AD7F0-61B9-4C59-963B-F26BE4682E7B}"/>
                </a:ext>
              </a:extLst>
            </p:cNvPr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449;p36">
            <a:extLst>
              <a:ext uri="{FF2B5EF4-FFF2-40B4-BE49-F238E27FC236}">
                <a16:creationId xmlns:a16="http://schemas.microsoft.com/office/drawing/2014/main" id="{05F1266D-4339-4D20-9D13-6E0B9F4E502C}"/>
              </a:ext>
            </a:extLst>
          </p:cNvPr>
          <p:cNvSpPr txBox="1">
            <a:spLocks/>
          </p:cNvSpPr>
          <p:nvPr/>
        </p:nvSpPr>
        <p:spPr>
          <a:xfrm>
            <a:off x="1558543" y="2616496"/>
            <a:ext cx="95911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sz="1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200" dirty="0"/>
              <a:t>gender</a:t>
            </a:r>
          </a:p>
        </p:txBody>
      </p:sp>
      <p:sp>
        <p:nvSpPr>
          <p:cNvPr id="71" name="Google Shape;449;p36">
            <a:extLst>
              <a:ext uri="{FF2B5EF4-FFF2-40B4-BE49-F238E27FC236}">
                <a16:creationId xmlns:a16="http://schemas.microsoft.com/office/drawing/2014/main" id="{0F2F50D3-A555-4936-8896-CC2A2733AB38}"/>
              </a:ext>
            </a:extLst>
          </p:cNvPr>
          <p:cNvSpPr txBox="1">
            <a:spLocks/>
          </p:cNvSpPr>
          <p:nvPr/>
        </p:nvSpPr>
        <p:spPr>
          <a:xfrm>
            <a:off x="2350547" y="2562300"/>
            <a:ext cx="110365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sz="1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200" dirty="0"/>
              <a:t>blood glucose</a:t>
            </a:r>
          </a:p>
        </p:txBody>
      </p:sp>
      <p:sp>
        <p:nvSpPr>
          <p:cNvPr id="72" name="Google Shape;449;p36">
            <a:extLst>
              <a:ext uri="{FF2B5EF4-FFF2-40B4-BE49-F238E27FC236}">
                <a16:creationId xmlns:a16="http://schemas.microsoft.com/office/drawing/2014/main" id="{D7AFE292-0130-4B6B-BAE7-A757E6987C89}"/>
              </a:ext>
            </a:extLst>
          </p:cNvPr>
          <p:cNvSpPr txBox="1">
            <a:spLocks/>
          </p:cNvSpPr>
          <p:nvPr/>
        </p:nvSpPr>
        <p:spPr>
          <a:xfrm>
            <a:off x="3217070" y="2583831"/>
            <a:ext cx="110365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sz="1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200" dirty="0"/>
              <a:t>smoking status</a:t>
            </a:r>
          </a:p>
        </p:txBody>
      </p:sp>
      <p:sp>
        <p:nvSpPr>
          <p:cNvPr id="73" name="Google Shape;449;p36">
            <a:extLst>
              <a:ext uri="{FF2B5EF4-FFF2-40B4-BE49-F238E27FC236}">
                <a16:creationId xmlns:a16="http://schemas.microsoft.com/office/drawing/2014/main" id="{698584F7-F3AC-46C8-A482-F9EE3ACF8E21}"/>
              </a:ext>
            </a:extLst>
          </p:cNvPr>
          <p:cNvSpPr txBox="1">
            <a:spLocks/>
          </p:cNvSpPr>
          <p:nvPr/>
        </p:nvSpPr>
        <p:spPr>
          <a:xfrm>
            <a:off x="4069307" y="2559232"/>
            <a:ext cx="110365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sz="1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200" dirty="0"/>
              <a:t>heart disease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64C717F-A281-4211-80E1-EEFA01CA285D}"/>
              </a:ext>
            </a:extLst>
          </p:cNvPr>
          <p:cNvGrpSpPr/>
          <p:nvPr/>
        </p:nvGrpSpPr>
        <p:grpSpPr>
          <a:xfrm>
            <a:off x="2565283" y="1883788"/>
            <a:ext cx="696600" cy="696600"/>
            <a:chOff x="2613018" y="1896817"/>
            <a:chExt cx="696600" cy="696600"/>
          </a:xfrm>
        </p:grpSpPr>
        <p:sp>
          <p:nvSpPr>
            <p:cNvPr id="81" name="Google Shape;493;p39">
              <a:extLst>
                <a:ext uri="{FF2B5EF4-FFF2-40B4-BE49-F238E27FC236}">
                  <a16:creationId xmlns:a16="http://schemas.microsoft.com/office/drawing/2014/main" id="{FEE8F36F-529F-4F34-BE83-6429C08FD71F}"/>
                </a:ext>
              </a:extLst>
            </p:cNvPr>
            <p:cNvSpPr/>
            <p:nvPr/>
          </p:nvSpPr>
          <p:spPr>
            <a:xfrm>
              <a:off x="2613018" y="1896817"/>
              <a:ext cx="696600" cy="696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" name="Google Shape;506;p39">
              <a:extLst>
                <a:ext uri="{FF2B5EF4-FFF2-40B4-BE49-F238E27FC236}">
                  <a16:creationId xmlns:a16="http://schemas.microsoft.com/office/drawing/2014/main" id="{9B2EDA2B-5A34-488E-892A-C37336CF1813}"/>
                </a:ext>
              </a:extLst>
            </p:cNvPr>
            <p:cNvGrpSpPr/>
            <p:nvPr/>
          </p:nvGrpSpPr>
          <p:grpSpPr>
            <a:xfrm>
              <a:off x="2847044" y="2016520"/>
              <a:ext cx="228592" cy="457195"/>
              <a:chOff x="4969421" y="2902852"/>
              <a:chExt cx="185109" cy="355406"/>
            </a:xfrm>
          </p:grpSpPr>
          <p:sp>
            <p:nvSpPr>
              <p:cNvPr id="83" name="Google Shape;507;p39">
                <a:extLst>
                  <a:ext uri="{FF2B5EF4-FFF2-40B4-BE49-F238E27FC236}">
                    <a16:creationId xmlns:a16="http://schemas.microsoft.com/office/drawing/2014/main" id="{6EA048AC-AD50-44A0-93E4-A6B7B218E3AE}"/>
                  </a:ext>
                </a:extLst>
              </p:cNvPr>
              <p:cNvSpPr/>
              <p:nvPr/>
            </p:nvSpPr>
            <p:spPr>
              <a:xfrm>
                <a:off x="5022906" y="3084138"/>
                <a:ext cx="16310" cy="15959"/>
              </a:xfrm>
              <a:custGeom>
                <a:avLst/>
                <a:gdLst/>
                <a:ahLst/>
                <a:cxnLst/>
                <a:rect l="l" t="t" r="r" b="b"/>
                <a:pathLst>
                  <a:path w="512" h="501" extrusionOk="0">
                    <a:moveTo>
                      <a:pt x="262" y="1"/>
                    </a:moveTo>
                    <a:cubicBezTo>
                      <a:pt x="119" y="1"/>
                      <a:pt x="0" y="120"/>
                      <a:pt x="0" y="251"/>
                    </a:cubicBezTo>
                    <a:cubicBezTo>
                      <a:pt x="0" y="406"/>
                      <a:pt x="119" y="501"/>
                      <a:pt x="262" y="501"/>
                    </a:cubicBezTo>
                    <a:cubicBezTo>
                      <a:pt x="393" y="501"/>
                      <a:pt x="512" y="382"/>
                      <a:pt x="512" y="251"/>
                    </a:cubicBezTo>
                    <a:cubicBezTo>
                      <a:pt x="512" y="120"/>
                      <a:pt x="405" y="13"/>
                      <a:pt x="2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508;p39">
                <a:extLst>
                  <a:ext uri="{FF2B5EF4-FFF2-40B4-BE49-F238E27FC236}">
                    <a16:creationId xmlns:a16="http://schemas.microsoft.com/office/drawing/2014/main" id="{43DAF72C-9A3E-4236-80EF-79826CC92AB7}"/>
                  </a:ext>
                </a:extLst>
              </p:cNvPr>
              <p:cNvSpPr/>
              <p:nvPr/>
            </p:nvSpPr>
            <p:spPr>
              <a:xfrm>
                <a:off x="5086998" y="3107265"/>
                <a:ext cx="13284" cy="1331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21" y="0"/>
                    </a:moveTo>
                    <a:cubicBezTo>
                      <a:pt x="215" y="0"/>
                      <a:pt x="209" y="0"/>
                      <a:pt x="203" y="1"/>
                    </a:cubicBezTo>
                    <a:cubicBezTo>
                      <a:pt x="84" y="1"/>
                      <a:pt x="0" y="96"/>
                      <a:pt x="0" y="215"/>
                    </a:cubicBezTo>
                    <a:cubicBezTo>
                      <a:pt x="0" y="334"/>
                      <a:pt x="84" y="418"/>
                      <a:pt x="203" y="418"/>
                    </a:cubicBezTo>
                    <a:cubicBezTo>
                      <a:pt x="334" y="418"/>
                      <a:pt x="417" y="334"/>
                      <a:pt x="417" y="215"/>
                    </a:cubicBezTo>
                    <a:cubicBezTo>
                      <a:pt x="417" y="92"/>
                      <a:pt x="322" y="0"/>
                      <a:pt x="2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509;p39">
                <a:extLst>
                  <a:ext uri="{FF2B5EF4-FFF2-40B4-BE49-F238E27FC236}">
                    <a16:creationId xmlns:a16="http://schemas.microsoft.com/office/drawing/2014/main" id="{F8503735-15C3-4C4E-8C8E-7B98F199ABDB}"/>
                  </a:ext>
                </a:extLst>
              </p:cNvPr>
              <p:cNvSpPr/>
              <p:nvPr/>
            </p:nvSpPr>
            <p:spPr>
              <a:xfrm>
                <a:off x="5039566" y="3205092"/>
                <a:ext cx="13315" cy="13347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9" extrusionOk="0">
                    <a:moveTo>
                      <a:pt x="225" y="1"/>
                    </a:moveTo>
                    <a:cubicBezTo>
                      <a:pt x="218" y="1"/>
                      <a:pt x="211" y="1"/>
                      <a:pt x="203" y="2"/>
                    </a:cubicBezTo>
                    <a:cubicBezTo>
                      <a:pt x="84" y="2"/>
                      <a:pt x="1" y="85"/>
                      <a:pt x="1" y="204"/>
                    </a:cubicBezTo>
                    <a:cubicBezTo>
                      <a:pt x="1" y="323"/>
                      <a:pt x="84" y="419"/>
                      <a:pt x="203" y="419"/>
                    </a:cubicBezTo>
                    <a:cubicBezTo>
                      <a:pt x="334" y="419"/>
                      <a:pt x="418" y="323"/>
                      <a:pt x="418" y="204"/>
                    </a:cubicBezTo>
                    <a:cubicBezTo>
                      <a:pt x="418" y="92"/>
                      <a:pt x="343" y="1"/>
                      <a:pt x="2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510;p39">
                <a:extLst>
                  <a:ext uri="{FF2B5EF4-FFF2-40B4-BE49-F238E27FC236}">
                    <a16:creationId xmlns:a16="http://schemas.microsoft.com/office/drawing/2014/main" id="{DE6FDA6C-5B0B-464E-8BDD-4ACA73F8F4B3}"/>
                  </a:ext>
                </a:extLst>
              </p:cNvPr>
              <p:cNvSpPr/>
              <p:nvPr/>
            </p:nvSpPr>
            <p:spPr>
              <a:xfrm>
                <a:off x="5086998" y="3175530"/>
                <a:ext cx="13284" cy="13315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18" extrusionOk="0">
                    <a:moveTo>
                      <a:pt x="219" y="0"/>
                    </a:moveTo>
                    <a:cubicBezTo>
                      <a:pt x="214" y="0"/>
                      <a:pt x="208" y="1"/>
                      <a:pt x="203" y="1"/>
                    </a:cubicBezTo>
                    <a:cubicBezTo>
                      <a:pt x="84" y="1"/>
                      <a:pt x="0" y="96"/>
                      <a:pt x="0" y="215"/>
                    </a:cubicBezTo>
                    <a:cubicBezTo>
                      <a:pt x="0" y="323"/>
                      <a:pt x="84" y="418"/>
                      <a:pt x="203" y="418"/>
                    </a:cubicBezTo>
                    <a:cubicBezTo>
                      <a:pt x="334" y="418"/>
                      <a:pt x="417" y="323"/>
                      <a:pt x="417" y="215"/>
                    </a:cubicBezTo>
                    <a:cubicBezTo>
                      <a:pt x="417" y="103"/>
                      <a:pt x="320" y="0"/>
                      <a:pt x="2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511;p39">
                <a:extLst>
                  <a:ext uri="{FF2B5EF4-FFF2-40B4-BE49-F238E27FC236}">
                    <a16:creationId xmlns:a16="http://schemas.microsoft.com/office/drawing/2014/main" id="{A961B444-CC3B-4C90-9F74-D7CCC418016C}"/>
                  </a:ext>
                </a:extLst>
              </p:cNvPr>
              <p:cNvSpPr/>
              <p:nvPr/>
            </p:nvSpPr>
            <p:spPr>
              <a:xfrm>
                <a:off x="5033131" y="3137623"/>
                <a:ext cx="17106" cy="1710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37" extrusionOk="0">
                    <a:moveTo>
                      <a:pt x="262" y="1"/>
                    </a:moveTo>
                    <a:cubicBezTo>
                      <a:pt x="120" y="1"/>
                      <a:pt x="1" y="120"/>
                      <a:pt x="1" y="274"/>
                    </a:cubicBezTo>
                    <a:cubicBezTo>
                      <a:pt x="1" y="417"/>
                      <a:pt x="120" y="536"/>
                      <a:pt x="262" y="536"/>
                    </a:cubicBezTo>
                    <a:cubicBezTo>
                      <a:pt x="417" y="536"/>
                      <a:pt x="536" y="417"/>
                      <a:pt x="536" y="274"/>
                    </a:cubicBezTo>
                    <a:cubicBezTo>
                      <a:pt x="536" y="120"/>
                      <a:pt x="417" y="1"/>
                      <a:pt x="2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512;p39">
                <a:extLst>
                  <a:ext uri="{FF2B5EF4-FFF2-40B4-BE49-F238E27FC236}">
                    <a16:creationId xmlns:a16="http://schemas.microsoft.com/office/drawing/2014/main" id="{2D4CFE5E-1346-459E-8092-1BD824177554}"/>
                  </a:ext>
                </a:extLst>
              </p:cNvPr>
              <p:cNvSpPr/>
              <p:nvPr/>
            </p:nvSpPr>
            <p:spPr>
              <a:xfrm>
                <a:off x="4969421" y="2902852"/>
                <a:ext cx="185109" cy="355406"/>
              </a:xfrm>
              <a:custGeom>
                <a:avLst/>
                <a:gdLst/>
                <a:ahLst/>
                <a:cxnLst/>
                <a:rect l="l" t="t" r="r" b="b"/>
                <a:pathLst>
                  <a:path w="5811" h="11157" extrusionOk="0">
                    <a:moveTo>
                      <a:pt x="1916" y="4904"/>
                    </a:moveTo>
                    <a:cubicBezTo>
                      <a:pt x="2183" y="4904"/>
                      <a:pt x="2490" y="4967"/>
                      <a:pt x="2810" y="5156"/>
                    </a:cubicBezTo>
                    <a:cubicBezTo>
                      <a:pt x="3108" y="5335"/>
                      <a:pt x="3426" y="5421"/>
                      <a:pt x="3748" y="5421"/>
                    </a:cubicBezTo>
                    <a:cubicBezTo>
                      <a:pt x="4069" y="5421"/>
                      <a:pt x="4394" y="5335"/>
                      <a:pt x="4703" y="5168"/>
                    </a:cubicBezTo>
                    <a:lnTo>
                      <a:pt x="4703" y="9025"/>
                    </a:lnTo>
                    <a:cubicBezTo>
                      <a:pt x="4703" y="10026"/>
                      <a:pt x="3906" y="10823"/>
                      <a:pt x="2905" y="10823"/>
                    </a:cubicBezTo>
                    <a:cubicBezTo>
                      <a:pt x="1905" y="10823"/>
                      <a:pt x="1108" y="10026"/>
                      <a:pt x="1108" y="9025"/>
                    </a:cubicBezTo>
                    <a:lnTo>
                      <a:pt x="1108" y="5108"/>
                    </a:lnTo>
                    <a:cubicBezTo>
                      <a:pt x="1228" y="5038"/>
                      <a:pt x="1528" y="4904"/>
                      <a:pt x="1916" y="4904"/>
                    </a:cubicBezTo>
                    <a:close/>
                    <a:moveTo>
                      <a:pt x="512" y="1"/>
                    </a:moveTo>
                    <a:cubicBezTo>
                      <a:pt x="226" y="1"/>
                      <a:pt x="0" y="227"/>
                      <a:pt x="0" y="513"/>
                    </a:cubicBezTo>
                    <a:lnTo>
                      <a:pt x="0" y="834"/>
                    </a:lnTo>
                    <a:cubicBezTo>
                      <a:pt x="0" y="1120"/>
                      <a:pt x="226" y="1346"/>
                      <a:pt x="512" y="1346"/>
                    </a:cubicBezTo>
                    <a:lnTo>
                      <a:pt x="774" y="1346"/>
                    </a:lnTo>
                    <a:lnTo>
                      <a:pt x="774" y="9025"/>
                    </a:lnTo>
                    <a:cubicBezTo>
                      <a:pt x="774" y="10204"/>
                      <a:pt x="1727" y="11157"/>
                      <a:pt x="2905" y="11157"/>
                    </a:cubicBezTo>
                    <a:cubicBezTo>
                      <a:pt x="4084" y="11157"/>
                      <a:pt x="5037" y="10204"/>
                      <a:pt x="5037" y="9025"/>
                    </a:cubicBezTo>
                    <a:lnTo>
                      <a:pt x="5037" y="3441"/>
                    </a:lnTo>
                    <a:cubicBezTo>
                      <a:pt x="5037" y="3358"/>
                      <a:pt x="4953" y="3275"/>
                      <a:pt x="4870" y="3275"/>
                    </a:cubicBezTo>
                    <a:cubicBezTo>
                      <a:pt x="4775" y="3275"/>
                      <a:pt x="4703" y="3358"/>
                      <a:pt x="4703" y="3441"/>
                    </a:cubicBezTo>
                    <a:lnTo>
                      <a:pt x="4703" y="4787"/>
                    </a:lnTo>
                    <a:cubicBezTo>
                      <a:pt x="4571" y="4873"/>
                      <a:pt x="4209" y="5081"/>
                      <a:pt x="3757" y="5081"/>
                    </a:cubicBezTo>
                    <a:cubicBezTo>
                      <a:pt x="3519" y="5081"/>
                      <a:pt x="3256" y="5023"/>
                      <a:pt x="2989" y="4858"/>
                    </a:cubicBezTo>
                    <a:cubicBezTo>
                      <a:pt x="2617" y="4633"/>
                      <a:pt x="2259" y="4557"/>
                      <a:pt x="1945" y="4557"/>
                    </a:cubicBezTo>
                    <a:cubicBezTo>
                      <a:pt x="1596" y="4557"/>
                      <a:pt x="1302" y="4651"/>
                      <a:pt x="1108" y="4739"/>
                    </a:cubicBezTo>
                    <a:lnTo>
                      <a:pt x="1108" y="1334"/>
                    </a:lnTo>
                    <a:lnTo>
                      <a:pt x="4703" y="1334"/>
                    </a:lnTo>
                    <a:lnTo>
                      <a:pt x="4703" y="2560"/>
                    </a:lnTo>
                    <a:cubicBezTo>
                      <a:pt x="4703" y="2656"/>
                      <a:pt x="4775" y="2727"/>
                      <a:pt x="4870" y="2727"/>
                    </a:cubicBezTo>
                    <a:cubicBezTo>
                      <a:pt x="4953" y="2727"/>
                      <a:pt x="5037" y="2656"/>
                      <a:pt x="5037" y="2560"/>
                    </a:cubicBezTo>
                    <a:lnTo>
                      <a:pt x="5037" y="1334"/>
                    </a:lnTo>
                    <a:lnTo>
                      <a:pt x="5299" y="1334"/>
                    </a:lnTo>
                    <a:cubicBezTo>
                      <a:pt x="5584" y="1334"/>
                      <a:pt x="5811" y="1108"/>
                      <a:pt x="5811" y="822"/>
                    </a:cubicBezTo>
                    <a:lnTo>
                      <a:pt x="5811" y="501"/>
                    </a:lnTo>
                    <a:cubicBezTo>
                      <a:pt x="5787" y="227"/>
                      <a:pt x="5549" y="1"/>
                      <a:pt x="5287" y="1"/>
                    </a:cubicBezTo>
                    <a:lnTo>
                      <a:pt x="1822" y="1"/>
                    </a:lnTo>
                    <a:cubicBezTo>
                      <a:pt x="1727" y="1"/>
                      <a:pt x="1655" y="84"/>
                      <a:pt x="1655" y="167"/>
                    </a:cubicBezTo>
                    <a:cubicBezTo>
                      <a:pt x="1655" y="263"/>
                      <a:pt x="1727" y="334"/>
                      <a:pt x="1822" y="334"/>
                    </a:cubicBezTo>
                    <a:lnTo>
                      <a:pt x="5287" y="334"/>
                    </a:lnTo>
                    <a:cubicBezTo>
                      <a:pt x="5394" y="334"/>
                      <a:pt x="5465" y="405"/>
                      <a:pt x="5465" y="513"/>
                    </a:cubicBezTo>
                    <a:lnTo>
                      <a:pt x="5465" y="834"/>
                    </a:lnTo>
                    <a:cubicBezTo>
                      <a:pt x="5465" y="941"/>
                      <a:pt x="5394" y="1013"/>
                      <a:pt x="5287" y="1013"/>
                    </a:cubicBezTo>
                    <a:lnTo>
                      <a:pt x="512" y="1013"/>
                    </a:lnTo>
                    <a:cubicBezTo>
                      <a:pt x="405" y="1013"/>
                      <a:pt x="334" y="941"/>
                      <a:pt x="334" y="834"/>
                    </a:cubicBezTo>
                    <a:lnTo>
                      <a:pt x="334" y="513"/>
                    </a:lnTo>
                    <a:cubicBezTo>
                      <a:pt x="334" y="405"/>
                      <a:pt x="405" y="334"/>
                      <a:pt x="512" y="334"/>
                    </a:cubicBezTo>
                    <a:lnTo>
                      <a:pt x="941" y="334"/>
                    </a:lnTo>
                    <a:cubicBezTo>
                      <a:pt x="1024" y="334"/>
                      <a:pt x="1108" y="263"/>
                      <a:pt x="1108" y="167"/>
                    </a:cubicBezTo>
                    <a:cubicBezTo>
                      <a:pt x="1108" y="84"/>
                      <a:pt x="1024" y="1"/>
                      <a:pt x="9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9" name="Google Shape;449;p36">
            <a:extLst>
              <a:ext uri="{FF2B5EF4-FFF2-40B4-BE49-F238E27FC236}">
                <a16:creationId xmlns:a16="http://schemas.microsoft.com/office/drawing/2014/main" id="{93B41EAE-9207-49A6-AAAC-250C8E13F6D0}"/>
              </a:ext>
            </a:extLst>
          </p:cNvPr>
          <p:cNvSpPr txBox="1">
            <a:spLocks/>
          </p:cNvSpPr>
          <p:nvPr/>
        </p:nvSpPr>
        <p:spPr>
          <a:xfrm>
            <a:off x="4728607" y="2616496"/>
            <a:ext cx="110365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sz="1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200" dirty="0"/>
              <a:t>etc.</a:t>
            </a:r>
          </a:p>
        </p:txBody>
      </p:sp>
      <p:sp>
        <p:nvSpPr>
          <p:cNvPr id="93" name="Google Shape;449;p36">
            <a:extLst>
              <a:ext uri="{FF2B5EF4-FFF2-40B4-BE49-F238E27FC236}">
                <a16:creationId xmlns:a16="http://schemas.microsoft.com/office/drawing/2014/main" id="{3765879F-AE10-4B5D-B00E-A411576C4070}"/>
              </a:ext>
            </a:extLst>
          </p:cNvPr>
          <p:cNvSpPr txBox="1">
            <a:spLocks/>
          </p:cNvSpPr>
          <p:nvPr/>
        </p:nvSpPr>
        <p:spPr>
          <a:xfrm>
            <a:off x="2355553" y="1414058"/>
            <a:ext cx="110365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sz="1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features</a:t>
            </a:r>
          </a:p>
        </p:txBody>
      </p:sp>
      <p:sp>
        <p:nvSpPr>
          <p:cNvPr id="94" name="Google Shape;449;p36">
            <a:extLst>
              <a:ext uri="{FF2B5EF4-FFF2-40B4-BE49-F238E27FC236}">
                <a16:creationId xmlns:a16="http://schemas.microsoft.com/office/drawing/2014/main" id="{4E700EDE-92D3-4771-8AAE-3686A7600605}"/>
              </a:ext>
            </a:extLst>
          </p:cNvPr>
          <p:cNvSpPr txBox="1">
            <a:spLocks/>
          </p:cNvSpPr>
          <p:nvPr/>
        </p:nvSpPr>
        <p:spPr>
          <a:xfrm>
            <a:off x="6369534" y="1416324"/>
            <a:ext cx="110365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sz="1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target</a:t>
            </a:r>
          </a:p>
        </p:txBody>
      </p:sp>
      <p:sp>
        <p:nvSpPr>
          <p:cNvPr id="102" name="Google Shape;449;p36">
            <a:extLst>
              <a:ext uri="{FF2B5EF4-FFF2-40B4-BE49-F238E27FC236}">
                <a16:creationId xmlns:a16="http://schemas.microsoft.com/office/drawing/2014/main" id="{25DB99F9-4475-42E9-922D-EB36CD1BE6E3}"/>
              </a:ext>
            </a:extLst>
          </p:cNvPr>
          <p:cNvSpPr txBox="1">
            <a:spLocks/>
          </p:cNvSpPr>
          <p:nvPr/>
        </p:nvSpPr>
        <p:spPr>
          <a:xfrm>
            <a:off x="6513212" y="2615137"/>
            <a:ext cx="816297" cy="85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 SemiBold"/>
              <a:buNone/>
              <a:defRPr sz="1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200" dirty="0"/>
              <a:t>stroke (Y/N)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D6C9B5F-DD35-4974-A383-7F7BC8BD4185}"/>
              </a:ext>
            </a:extLst>
          </p:cNvPr>
          <p:cNvSpPr/>
          <p:nvPr/>
        </p:nvSpPr>
        <p:spPr>
          <a:xfrm>
            <a:off x="5512462" y="2136432"/>
            <a:ext cx="562951" cy="2678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oogle Shape;11099;p71">
            <a:extLst>
              <a:ext uri="{FF2B5EF4-FFF2-40B4-BE49-F238E27FC236}">
                <a16:creationId xmlns:a16="http://schemas.microsoft.com/office/drawing/2014/main" id="{1108046A-7DDE-4A7C-9D2A-B573C397B157}"/>
              </a:ext>
            </a:extLst>
          </p:cNvPr>
          <p:cNvGrpSpPr/>
          <p:nvPr/>
        </p:nvGrpSpPr>
        <p:grpSpPr>
          <a:xfrm>
            <a:off x="1045963" y="1995781"/>
            <a:ext cx="355508" cy="474155"/>
            <a:chOff x="5807156" y="2881113"/>
            <a:chExt cx="261043" cy="348163"/>
          </a:xfrm>
          <a:solidFill>
            <a:schemeClr val="bg2"/>
          </a:solidFill>
        </p:grpSpPr>
        <p:sp>
          <p:nvSpPr>
            <p:cNvPr id="105" name="Google Shape;11100;p71">
              <a:extLst>
                <a:ext uri="{FF2B5EF4-FFF2-40B4-BE49-F238E27FC236}">
                  <a16:creationId xmlns:a16="http://schemas.microsoft.com/office/drawing/2014/main" id="{C95BAE3A-1F80-4262-A3EF-35E609832263}"/>
                </a:ext>
              </a:extLst>
            </p:cNvPr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1101;p71">
              <a:extLst>
                <a:ext uri="{FF2B5EF4-FFF2-40B4-BE49-F238E27FC236}">
                  <a16:creationId xmlns:a16="http://schemas.microsoft.com/office/drawing/2014/main" id="{FF85A6FD-2DD1-4072-9DC6-E3989B7A1581}"/>
                </a:ext>
              </a:extLst>
            </p:cNvPr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1102;p71">
              <a:extLst>
                <a:ext uri="{FF2B5EF4-FFF2-40B4-BE49-F238E27FC236}">
                  <a16:creationId xmlns:a16="http://schemas.microsoft.com/office/drawing/2014/main" id="{EF1FAD43-E7F1-46BE-8C3A-6E8CBFADC6BE}"/>
                </a:ext>
              </a:extLst>
            </p:cNvPr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1103;p71">
              <a:extLst>
                <a:ext uri="{FF2B5EF4-FFF2-40B4-BE49-F238E27FC236}">
                  <a16:creationId xmlns:a16="http://schemas.microsoft.com/office/drawing/2014/main" id="{560117F8-F2CB-4EA9-9B52-17DCF4674523}"/>
                </a:ext>
              </a:extLst>
            </p:cNvPr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1104;p71">
              <a:extLst>
                <a:ext uri="{FF2B5EF4-FFF2-40B4-BE49-F238E27FC236}">
                  <a16:creationId xmlns:a16="http://schemas.microsoft.com/office/drawing/2014/main" id="{E03576FF-7C85-43AE-B81F-7582124244E4}"/>
                </a:ext>
              </a:extLst>
            </p:cNvPr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9860;p69">
            <a:extLst>
              <a:ext uri="{FF2B5EF4-FFF2-40B4-BE49-F238E27FC236}">
                <a16:creationId xmlns:a16="http://schemas.microsoft.com/office/drawing/2014/main" id="{74104A7F-AB84-4999-B966-AE459A562E04}"/>
              </a:ext>
            </a:extLst>
          </p:cNvPr>
          <p:cNvGrpSpPr/>
          <p:nvPr/>
        </p:nvGrpSpPr>
        <p:grpSpPr>
          <a:xfrm>
            <a:off x="3501858" y="2011357"/>
            <a:ext cx="470159" cy="404420"/>
            <a:chOff x="6196730" y="1525346"/>
            <a:chExt cx="369072" cy="317467"/>
          </a:xfrm>
        </p:grpSpPr>
        <p:sp>
          <p:nvSpPr>
            <p:cNvPr id="111" name="Google Shape;9861;p69">
              <a:extLst>
                <a:ext uri="{FF2B5EF4-FFF2-40B4-BE49-F238E27FC236}">
                  <a16:creationId xmlns:a16="http://schemas.microsoft.com/office/drawing/2014/main" id="{967B124D-17AF-4EC7-9A03-5D036015A251}"/>
                </a:ext>
              </a:extLst>
            </p:cNvPr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9862;p69">
              <a:extLst>
                <a:ext uri="{FF2B5EF4-FFF2-40B4-BE49-F238E27FC236}">
                  <a16:creationId xmlns:a16="http://schemas.microsoft.com/office/drawing/2014/main" id="{F647DE41-CDE7-419D-81BE-813CCED64A6C}"/>
                </a:ext>
              </a:extLst>
            </p:cNvPr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9863;p69">
              <a:extLst>
                <a:ext uri="{FF2B5EF4-FFF2-40B4-BE49-F238E27FC236}">
                  <a16:creationId xmlns:a16="http://schemas.microsoft.com/office/drawing/2014/main" id="{9ADAB10E-573D-4E07-A0C4-9DABD7D39162}"/>
                </a:ext>
              </a:extLst>
            </p:cNvPr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7BB9B24-A716-4480-9F23-DBDDBCA86513}"/>
              </a:ext>
            </a:extLst>
          </p:cNvPr>
          <p:cNvGrpSpPr/>
          <p:nvPr/>
        </p:nvGrpSpPr>
        <p:grpSpPr>
          <a:xfrm>
            <a:off x="6573060" y="1897763"/>
            <a:ext cx="696600" cy="696600"/>
            <a:chOff x="6164912" y="3742987"/>
            <a:chExt cx="696600" cy="696600"/>
          </a:xfrm>
        </p:grpSpPr>
        <p:sp>
          <p:nvSpPr>
            <p:cNvPr id="115" name="Google Shape;384;p34">
              <a:extLst>
                <a:ext uri="{FF2B5EF4-FFF2-40B4-BE49-F238E27FC236}">
                  <a16:creationId xmlns:a16="http://schemas.microsoft.com/office/drawing/2014/main" id="{C172EE8B-5B73-4D62-9BAE-442CC8547916}"/>
                </a:ext>
              </a:extLst>
            </p:cNvPr>
            <p:cNvSpPr/>
            <p:nvPr/>
          </p:nvSpPr>
          <p:spPr>
            <a:xfrm>
              <a:off x="6164912" y="3742987"/>
              <a:ext cx="696600" cy="696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" name="Google Shape;406;p34">
              <a:extLst>
                <a:ext uri="{FF2B5EF4-FFF2-40B4-BE49-F238E27FC236}">
                  <a16:creationId xmlns:a16="http://schemas.microsoft.com/office/drawing/2014/main" id="{BC9CCFF8-E807-44B7-A7D9-5D66D0ABA90C}"/>
                </a:ext>
              </a:extLst>
            </p:cNvPr>
            <p:cNvGrpSpPr/>
            <p:nvPr/>
          </p:nvGrpSpPr>
          <p:grpSpPr>
            <a:xfrm>
              <a:off x="6307465" y="3872350"/>
              <a:ext cx="411473" cy="457205"/>
              <a:chOff x="6219124" y="2902788"/>
              <a:chExt cx="318231" cy="355470"/>
            </a:xfrm>
          </p:grpSpPr>
          <p:sp>
            <p:nvSpPr>
              <p:cNvPr id="117" name="Google Shape;407;p34">
                <a:extLst>
                  <a:ext uri="{FF2B5EF4-FFF2-40B4-BE49-F238E27FC236}">
                    <a16:creationId xmlns:a16="http://schemas.microsoft.com/office/drawing/2014/main" id="{2FFAA578-4D4E-4723-904E-F9C57CB026A0}"/>
                  </a:ext>
                </a:extLst>
              </p:cNvPr>
              <p:cNvSpPr/>
              <p:nvPr/>
            </p:nvSpPr>
            <p:spPr>
              <a:xfrm>
                <a:off x="6219124" y="2990994"/>
                <a:ext cx="140353" cy="267263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8390" extrusionOk="0">
                    <a:moveTo>
                      <a:pt x="1303" y="0"/>
                    </a:moveTo>
                    <a:cubicBezTo>
                      <a:pt x="1243" y="0"/>
                      <a:pt x="1178" y="40"/>
                      <a:pt x="1143" y="91"/>
                    </a:cubicBezTo>
                    <a:cubicBezTo>
                      <a:pt x="858" y="686"/>
                      <a:pt x="715" y="1329"/>
                      <a:pt x="715" y="1984"/>
                    </a:cubicBezTo>
                    <a:cubicBezTo>
                      <a:pt x="715" y="2222"/>
                      <a:pt x="774" y="2627"/>
                      <a:pt x="786" y="2758"/>
                    </a:cubicBezTo>
                    <a:lnTo>
                      <a:pt x="191" y="3806"/>
                    </a:lnTo>
                    <a:cubicBezTo>
                      <a:pt x="0" y="4127"/>
                      <a:pt x="143" y="4544"/>
                      <a:pt x="500" y="4699"/>
                    </a:cubicBezTo>
                    <a:lnTo>
                      <a:pt x="1143" y="4961"/>
                    </a:lnTo>
                    <a:lnTo>
                      <a:pt x="1143" y="6104"/>
                    </a:lnTo>
                    <a:cubicBezTo>
                      <a:pt x="1143" y="6628"/>
                      <a:pt x="1572" y="7056"/>
                      <a:pt x="2096" y="7056"/>
                    </a:cubicBezTo>
                    <a:lnTo>
                      <a:pt x="2965" y="7056"/>
                    </a:lnTo>
                    <a:lnTo>
                      <a:pt x="2965" y="8223"/>
                    </a:lnTo>
                    <a:cubicBezTo>
                      <a:pt x="2965" y="8306"/>
                      <a:pt x="3036" y="8390"/>
                      <a:pt x="3120" y="8390"/>
                    </a:cubicBezTo>
                    <a:cubicBezTo>
                      <a:pt x="3215" y="8390"/>
                      <a:pt x="3286" y="8306"/>
                      <a:pt x="3286" y="8223"/>
                    </a:cubicBezTo>
                    <a:lnTo>
                      <a:pt x="3286" y="7044"/>
                    </a:lnTo>
                    <a:cubicBezTo>
                      <a:pt x="3525" y="7032"/>
                      <a:pt x="4001" y="6937"/>
                      <a:pt x="4334" y="6663"/>
                    </a:cubicBezTo>
                    <a:cubicBezTo>
                      <a:pt x="4406" y="6604"/>
                      <a:pt x="4406" y="6497"/>
                      <a:pt x="4346" y="6437"/>
                    </a:cubicBezTo>
                    <a:cubicBezTo>
                      <a:pt x="4320" y="6398"/>
                      <a:pt x="4279" y="6380"/>
                      <a:pt x="4234" y="6380"/>
                    </a:cubicBezTo>
                    <a:cubicBezTo>
                      <a:pt x="4197" y="6380"/>
                      <a:pt x="4157" y="6392"/>
                      <a:pt x="4120" y="6413"/>
                    </a:cubicBezTo>
                    <a:cubicBezTo>
                      <a:pt x="3763" y="6735"/>
                      <a:pt x="3144" y="6735"/>
                      <a:pt x="3132" y="6735"/>
                    </a:cubicBezTo>
                    <a:lnTo>
                      <a:pt x="2096" y="6735"/>
                    </a:lnTo>
                    <a:cubicBezTo>
                      <a:pt x="1762" y="6735"/>
                      <a:pt x="1477" y="6449"/>
                      <a:pt x="1477" y="6104"/>
                    </a:cubicBezTo>
                    <a:lnTo>
                      <a:pt x="1477" y="4854"/>
                    </a:lnTo>
                    <a:cubicBezTo>
                      <a:pt x="1477" y="4782"/>
                      <a:pt x="1429" y="4723"/>
                      <a:pt x="1370" y="4711"/>
                    </a:cubicBezTo>
                    <a:lnTo>
                      <a:pt x="619" y="4389"/>
                    </a:lnTo>
                    <a:cubicBezTo>
                      <a:pt x="465" y="4318"/>
                      <a:pt x="381" y="4127"/>
                      <a:pt x="477" y="3961"/>
                    </a:cubicBezTo>
                    <a:cubicBezTo>
                      <a:pt x="1120" y="2818"/>
                      <a:pt x="1131" y="2865"/>
                      <a:pt x="1120" y="2770"/>
                    </a:cubicBezTo>
                    <a:cubicBezTo>
                      <a:pt x="1120" y="2770"/>
                      <a:pt x="1036" y="2246"/>
                      <a:pt x="1036" y="1984"/>
                    </a:cubicBezTo>
                    <a:cubicBezTo>
                      <a:pt x="1036" y="1377"/>
                      <a:pt x="1179" y="782"/>
                      <a:pt x="1441" y="246"/>
                    </a:cubicBezTo>
                    <a:cubicBezTo>
                      <a:pt x="1489" y="163"/>
                      <a:pt x="1441" y="67"/>
                      <a:pt x="1370" y="20"/>
                    </a:cubicBezTo>
                    <a:cubicBezTo>
                      <a:pt x="1350" y="6"/>
                      <a:pt x="1327" y="0"/>
                      <a:pt x="13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408;p34">
                <a:extLst>
                  <a:ext uri="{FF2B5EF4-FFF2-40B4-BE49-F238E27FC236}">
                    <a16:creationId xmlns:a16="http://schemas.microsoft.com/office/drawing/2014/main" id="{3635F609-78AC-4E6A-94EF-C8B84C226AE1}"/>
                  </a:ext>
                </a:extLst>
              </p:cNvPr>
              <p:cNvSpPr/>
              <p:nvPr/>
            </p:nvSpPr>
            <p:spPr>
              <a:xfrm>
                <a:off x="6268054" y="2902788"/>
                <a:ext cx="269302" cy="354705"/>
              </a:xfrm>
              <a:custGeom>
                <a:avLst/>
                <a:gdLst/>
                <a:ahLst/>
                <a:cxnLst/>
                <a:rect l="l" t="t" r="r" b="b"/>
                <a:pathLst>
                  <a:path w="8454" h="11135" extrusionOk="0">
                    <a:moveTo>
                      <a:pt x="8246" y="1"/>
                    </a:moveTo>
                    <a:cubicBezTo>
                      <a:pt x="8218" y="1"/>
                      <a:pt x="8187" y="9"/>
                      <a:pt x="8156" y="26"/>
                    </a:cubicBezTo>
                    <a:lnTo>
                      <a:pt x="5930" y="1098"/>
                    </a:lnTo>
                    <a:cubicBezTo>
                      <a:pt x="5192" y="610"/>
                      <a:pt x="4366" y="377"/>
                      <a:pt x="3549" y="377"/>
                    </a:cubicBezTo>
                    <a:cubicBezTo>
                      <a:pt x="2216" y="377"/>
                      <a:pt x="909" y="997"/>
                      <a:pt x="60" y="2134"/>
                    </a:cubicBezTo>
                    <a:cubicBezTo>
                      <a:pt x="0" y="2205"/>
                      <a:pt x="12" y="2312"/>
                      <a:pt x="84" y="2360"/>
                    </a:cubicBezTo>
                    <a:cubicBezTo>
                      <a:pt x="113" y="2385"/>
                      <a:pt x="149" y="2397"/>
                      <a:pt x="185" y="2397"/>
                    </a:cubicBezTo>
                    <a:cubicBezTo>
                      <a:pt x="234" y="2397"/>
                      <a:pt x="282" y="2373"/>
                      <a:pt x="310" y="2324"/>
                    </a:cubicBezTo>
                    <a:cubicBezTo>
                      <a:pt x="1125" y="1233"/>
                      <a:pt x="2334" y="704"/>
                      <a:pt x="3540" y="704"/>
                    </a:cubicBezTo>
                    <a:cubicBezTo>
                      <a:pt x="4255" y="704"/>
                      <a:pt x="4967" y="890"/>
                      <a:pt x="5596" y="1253"/>
                    </a:cubicBezTo>
                    <a:lnTo>
                      <a:pt x="5596" y="1277"/>
                    </a:lnTo>
                    <a:cubicBezTo>
                      <a:pt x="5513" y="1336"/>
                      <a:pt x="5513" y="1396"/>
                      <a:pt x="5513" y="1396"/>
                    </a:cubicBezTo>
                    <a:cubicBezTo>
                      <a:pt x="5513" y="1396"/>
                      <a:pt x="5501" y="1479"/>
                      <a:pt x="5596" y="1538"/>
                    </a:cubicBezTo>
                    <a:lnTo>
                      <a:pt x="6370" y="2050"/>
                    </a:lnTo>
                    <a:lnTo>
                      <a:pt x="4989" y="3253"/>
                    </a:lnTo>
                    <a:cubicBezTo>
                      <a:pt x="4906" y="3324"/>
                      <a:pt x="4906" y="3455"/>
                      <a:pt x="5025" y="3515"/>
                    </a:cubicBezTo>
                    <a:cubicBezTo>
                      <a:pt x="5046" y="3524"/>
                      <a:pt x="5059" y="3531"/>
                      <a:pt x="5082" y="3531"/>
                    </a:cubicBezTo>
                    <a:cubicBezTo>
                      <a:pt x="5175" y="3531"/>
                      <a:pt x="5438" y="3414"/>
                      <a:pt x="7120" y="2860"/>
                    </a:cubicBezTo>
                    <a:lnTo>
                      <a:pt x="7120" y="2860"/>
                    </a:lnTo>
                    <a:cubicBezTo>
                      <a:pt x="7989" y="4515"/>
                      <a:pt x="7632" y="6611"/>
                      <a:pt x="6108" y="7849"/>
                    </a:cubicBezTo>
                    <a:cubicBezTo>
                      <a:pt x="5775" y="8135"/>
                      <a:pt x="5584" y="8551"/>
                      <a:pt x="5584" y="8992"/>
                    </a:cubicBezTo>
                    <a:lnTo>
                      <a:pt x="5584" y="10980"/>
                    </a:lnTo>
                    <a:cubicBezTo>
                      <a:pt x="5584" y="11063"/>
                      <a:pt x="5656" y="11135"/>
                      <a:pt x="5739" y="11135"/>
                    </a:cubicBezTo>
                    <a:cubicBezTo>
                      <a:pt x="5834" y="11135"/>
                      <a:pt x="5906" y="11063"/>
                      <a:pt x="5906" y="10980"/>
                    </a:cubicBezTo>
                    <a:lnTo>
                      <a:pt x="5906" y="8992"/>
                    </a:lnTo>
                    <a:cubicBezTo>
                      <a:pt x="5906" y="8635"/>
                      <a:pt x="6049" y="8313"/>
                      <a:pt x="6322" y="8099"/>
                    </a:cubicBezTo>
                    <a:cubicBezTo>
                      <a:pt x="7870" y="6825"/>
                      <a:pt x="8394" y="4634"/>
                      <a:pt x="7442" y="2765"/>
                    </a:cubicBezTo>
                    <a:lnTo>
                      <a:pt x="8347" y="2467"/>
                    </a:lnTo>
                    <a:cubicBezTo>
                      <a:pt x="8406" y="2443"/>
                      <a:pt x="8454" y="2384"/>
                      <a:pt x="8454" y="2324"/>
                    </a:cubicBezTo>
                    <a:cubicBezTo>
                      <a:pt x="8454" y="2265"/>
                      <a:pt x="8418" y="2205"/>
                      <a:pt x="8382" y="2181"/>
                    </a:cubicBezTo>
                    <a:lnTo>
                      <a:pt x="8085" y="1955"/>
                    </a:lnTo>
                    <a:cubicBezTo>
                      <a:pt x="8050" y="1930"/>
                      <a:pt x="8013" y="1918"/>
                      <a:pt x="7979" y="1918"/>
                    </a:cubicBezTo>
                    <a:cubicBezTo>
                      <a:pt x="7930" y="1918"/>
                      <a:pt x="7886" y="1942"/>
                      <a:pt x="7858" y="1991"/>
                    </a:cubicBezTo>
                    <a:cubicBezTo>
                      <a:pt x="7799" y="2062"/>
                      <a:pt x="7811" y="2170"/>
                      <a:pt x="7882" y="2205"/>
                    </a:cubicBezTo>
                    <a:lnTo>
                      <a:pt x="7930" y="2241"/>
                    </a:lnTo>
                    <a:lnTo>
                      <a:pt x="7144" y="2503"/>
                    </a:lnTo>
                    <a:lnTo>
                      <a:pt x="5822" y="2955"/>
                    </a:lnTo>
                    <a:lnTo>
                      <a:pt x="5822" y="2955"/>
                    </a:lnTo>
                    <a:lnTo>
                      <a:pt x="6751" y="2134"/>
                    </a:lnTo>
                    <a:cubicBezTo>
                      <a:pt x="6834" y="2062"/>
                      <a:pt x="6834" y="1931"/>
                      <a:pt x="6739" y="1872"/>
                    </a:cubicBezTo>
                    <a:lnTo>
                      <a:pt x="6025" y="1408"/>
                    </a:lnTo>
                    <a:lnTo>
                      <a:pt x="7692" y="598"/>
                    </a:lnTo>
                    <a:lnTo>
                      <a:pt x="7692" y="598"/>
                    </a:lnTo>
                    <a:cubicBezTo>
                      <a:pt x="7096" y="1419"/>
                      <a:pt x="7037" y="1408"/>
                      <a:pt x="7049" y="1527"/>
                    </a:cubicBezTo>
                    <a:cubicBezTo>
                      <a:pt x="7073" y="1634"/>
                      <a:pt x="7156" y="1658"/>
                      <a:pt x="7323" y="1777"/>
                    </a:cubicBezTo>
                    <a:cubicBezTo>
                      <a:pt x="7353" y="1802"/>
                      <a:pt x="7391" y="1815"/>
                      <a:pt x="7428" y="1815"/>
                    </a:cubicBezTo>
                    <a:cubicBezTo>
                      <a:pt x="7476" y="1815"/>
                      <a:pt x="7522" y="1793"/>
                      <a:pt x="7549" y="1753"/>
                    </a:cubicBezTo>
                    <a:cubicBezTo>
                      <a:pt x="7608" y="1669"/>
                      <a:pt x="7585" y="1574"/>
                      <a:pt x="7513" y="1527"/>
                    </a:cubicBezTo>
                    <a:lnTo>
                      <a:pt x="7454" y="1479"/>
                    </a:lnTo>
                    <a:lnTo>
                      <a:pt x="8358" y="265"/>
                    </a:lnTo>
                    <a:cubicBezTo>
                      <a:pt x="8446" y="148"/>
                      <a:pt x="8367" y="1"/>
                      <a:pt x="82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409;p34">
                <a:extLst>
                  <a:ext uri="{FF2B5EF4-FFF2-40B4-BE49-F238E27FC236}">
                    <a16:creationId xmlns:a16="http://schemas.microsoft.com/office/drawing/2014/main" id="{9519C46C-ECE2-4C10-AA17-486C005C7246}"/>
                  </a:ext>
                </a:extLst>
              </p:cNvPr>
              <p:cNvSpPr/>
              <p:nvPr/>
            </p:nvSpPr>
            <p:spPr>
              <a:xfrm>
                <a:off x="6407993" y="2995773"/>
                <a:ext cx="31505" cy="3720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168" extrusionOk="0">
                    <a:moveTo>
                      <a:pt x="179" y="1"/>
                    </a:moveTo>
                    <a:cubicBezTo>
                      <a:pt x="84" y="1"/>
                      <a:pt x="13" y="84"/>
                      <a:pt x="13" y="167"/>
                    </a:cubicBezTo>
                    <a:cubicBezTo>
                      <a:pt x="1" y="763"/>
                      <a:pt x="263" y="1120"/>
                      <a:pt x="798" y="1167"/>
                    </a:cubicBezTo>
                    <a:cubicBezTo>
                      <a:pt x="894" y="1167"/>
                      <a:pt x="965" y="1108"/>
                      <a:pt x="977" y="1013"/>
                    </a:cubicBezTo>
                    <a:cubicBezTo>
                      <a:pt x="989" y="905"/>
                      <a:pt x="917" y="822"/>
                      <a:pt x="834" y="822"/>
                    </a:cubicBezTo>
                    <a:cubicBezTo>
                      <a:pt x="596" y="810"/>
                      <a:pt x="322" y="703"/>
                      <a:pt x="334" y="167"/>
                    </a:cubicBezTo>
                    <a:cubicBezTo>
                      <a:pt x="334" y="84"/>
                      <a:pt x="263" y="1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447;p36">
            <a:extLst>
              <a:ext uri="{FF2B5EF4-FFF2-40B4-BE49-F238E27FC236}">
                <a16:creationId xmlns:a16="http://schemas.microsoft.com/office/drawing/2014/main" id="{BCCBF5CE-D2AE-477A-BD35-D8CD8A8FFA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45024"/>
            <a:ext cx="7717500" cy="6287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The Data – Class Imbalance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3B6ECAE-D287-4CF5-B386-871D4AD07C7C}"/>
              </a:ext>
            </a:extLst>
          </p:cNvPr>
          <p:cNvSpPr txBox="1"/>
          <p:nvPr/>
        </p:nvSpPr>
        <p:spPr>
          <a:xfrm>
            <a:off x="6535721" y="2779948"/>
            <a:ext cx="2331376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heavily skewed towards negative: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{0: 95%, 1: 5%}</a:t>
            </a:r>
          </a:p>
        </p:txBody>
      </p:sp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076A6D76-7F37-4F46-8407-77B8FF845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892" y="1563918"/>
            <a:ext cx="4208558" cy="283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301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6" name="Google Shape;596;p44"/>
          <p:cNvCxnSpPr>
            <a:cxnSpLocks/>
          </p:cNvCxnSpPr>
          <p:nvPr/>
        </p:nvCxnSpPr>
        <p:spPr>
          <a:xfrm>
            <a:off x="894992" y="2932862"/>
            <a:ext cx="7191661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5" name="Google Shape;585;p44"/>
          <p:cNvSpPr txBox="1">
            <a:spLocks noGrp="1"/>
          </p:cNvSpPr>
          <p:nvPr>
            <p:ph type="title"/>
          </p:nvPr>
        </p:nvSpPr>
        <p:spPr>
          <a:xfrm>
            <a:off x="369153" y="352489"/>
            <a:ext cx="7717500" cy="8536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590" name="Google Shape;590;p44"/>
          <p:cNvSpPr txBox="1">
            <a:spLocks noGrp="1"/>
          </p:cNvSpPr>
          <p:nvPr>
            <p:ph type="title" idx="4294967295"/>
          </p:nvPr>
        </p:nvSpPr>
        <p:spPr>
          <a:xfrm>
            <a:off x="19920" y="1401887"/>
            <a:ext cx="1895700" cy="4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Open Sans"/>
                <a:ea typeface="Open Sans"/>
                <a:cs typeface="Open Sans"/>
                <a:sym typeface="Open Sans"/>
              </a:rPr>
              <a:t>Data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1" name="Google Shape;591;p44"/>
          <p:cNvSpPr txBox="1">
            <a:spLocks noGrp="1"/>
          </p:cNvSpPr>
          <p:nvPr>
            <p:ph type="subTitle" idx="4294967295"/>
          </p:nvPr>
        </p:nvSpPr>
        <p:spPr>
          <a:xfrm>
            <a:off x="19933" y="1738988"/>
            <a:ext cx="18957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>
                <a:latin typeface="Open Sans"/>
                <a:ea typeface="Open Sans"/>
                <a:cs typeface="Open Sans"/>
                <a:sym typeface="Open Sans"/>
              </a:rPr>
              <a:t>from Kaggle</a:t>
            </a:r>
            <a:endParaRPr sz="14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1" name="Google Shape;621;p44"/>
          <p:cNvSpPr/>
          <p:nvPr/>
        </p:nvSpPr>
        <p:spPr>
          <a:xfrm>
            <a:off x="8307476" y="-441033"/>
            <a:ext cx="1204500" cy="12048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44"/>
          <p:cNvSpPr/>
          <p:nvPr/>
        </p:nvSpPr>
        <p:spPr>
          <a:xfrm>
            <a:off x="-1231350" y="4043000"/>
            <a:ext cx="2396100" cy="239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44"/>
          <p:cNvSpPr/>
          <p:nvPr/>
        </p:nvSpPr>
        <p:spPr>
          <a:xfrm>
            <a:off x="8429697" y="4430500"/>
            <a:ext cx="1197600" cy="1197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" name="Google Shape;624;p44"/>
          <p:cNvGrpSpPr/>
          <p:nvPr/>
        </p:nvGrpSpPr>
        <p:grpSpPr>
          <a:xfrm>
            <a:off x="6879300" y="201601"/>
            <a:ext cx="1207353" cy="324548"/>
            <a:chOff x="4572000" y="214951"/>
            <a:chExt cx="1207353" cy="324548"/>
          </a:xfrm>
        </p:grpSpPr>
        <p:sp>
          <p:nvSpPr>
            <p:cNvPr id="625" name="Google Shape;625;p44"/>
            <p:cNvSpPr/>
            <p:nvPr/>
          </p:nvSpPr>
          <p:spPr>
            <a:xfrm>
              <a:off x="4572000" y="346738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26" name="Google Shape;626;p44"/>
            <p:cNvSpPr/>
            <p:nvPr/>
          </p:nvSpPr>
          <p:spPr>
            <a:xfrm>
              <a:off x="4572000" y="214951"/>
              <a:ext cx="1207353" cy="192761"/>
            </a:xfrm>
            <a:custGeom>
              <a:avLst/>
              <a:gdLst/>
              <a:ahLst/>
              <a:cxnLst/>
              <a:rect l="l" t="t" r="r" b="b"/>
              <a:pathLst>
                <a:path w="121129" h="19339" extrusionOk="0">
                  <a:moveTo>
                    <a:pt x="0" y="16964"/>
                  </a:moveTo>
                  <a:lnTo>
                    <a:pt x="14929" y="2035"/>
                  </a:lnTo>
                  <a:lnTo>
                    <a:pt x="31215" y="18322"/>
                  </a:lnTo>
                  <a:lnTo>
                    <a:pt x="48180" y="1357"/>
                  </a:lnTo>
                  <a:lnTo>
                    <a:pt x="66163" y="19339"/>
                  </a:lnTo>
                  <a:lnTo>
                    <a:pt x="85503" y="0"/>
                  </a:lnTo>
                  <a:lnTo>
                    <a:pt x="104164" y="18660"/>
                  </a:lnTo>
                  <a:lnTo>
                    <a:pt x="121129" y="1696"/>
                  </a:lnTo>
                </a:path>
              </a:pathLst>
            </a:cu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24504D5-4714-4139-B903-BCA69B91988B}"/>
              </a:ext>
            </a:extLst>
          </p:cNvPr>
          <p:cNvGrpSpPr/>
          <p:nvPr/>
        </p:nvGrpSpPr>
        <p:grpSpPr>
          <a:xfrm>
            <a:off x="432480" y="2376274"/>
            <a:ext cx="1102935" cy="1109161"/>
            <a:chOff x="845251" y="2466526"/>
            <a:chExt cx="1102935" cy="1109161"/>
          </a:xfrm>
        </p:grpSpPr>
        <p:sp>
          <p:nvSpPr>
            <p:cNvPr id="597" name="Google Shape;597;p44"/>
            <p:cNvSpPr/>
            <p:nvPr/>
          </p:nvSpPr>
          <p:spPr>
            <a:xfrm>
              <a:off x="845251" y="2466526"/>
              <a:ext cx="1102935" cy="1109161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50" name="Picture 2" descr="Kaggle - Wikipedia">
              <a:extLst>
                <a:ext uri="{FF2B5EF4-FFF2-40B4-BE49-F238E27FC236}">
                  <a16:creationId xmlns:a16="http://schemas.microsoft.com/office/drawing/2014/main" id="{B48C7B0F-ED14-4344-A7CC-E078DF3A85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3993" y="2882941"/>
              <a:ext cx="853771" cy="329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FD2DC66-276B-4DEB-8648-A795DA69A5B6}"/>
              </a:ext>
            </a:extLst>
          </p:cNvPr>
          <p:cNvGrpSpPr/>
          <p:nvPr/>
        </p:nvGrpSpPr>
        <p:grpSpPr>
          <a:xfrm>
            <a:off x="3943598" y="2163226"/>
            <a:ext cx="1456695" cy="1464918"/>
            <a:chOff x="4097035" y="2255510"/>
            <a:chExt cx="1456695" cy="1464918"/>
          </a:xfrm>
        </p:grpSpPr>
        <p:sp>
          <p:nvSpPr>
            <p:cNvPr id="51" name="Google Shape;597;p44">
              <a:extLst>
                <a:ext uri="{FF2B5EF4-FFF2-40B4-BE49-F238E27FC236}">
                  <a16:creationId xmlns:a16="http://schemas.microsoft.com/office/drawing/2014/main" id="{8CBE604C-22E9-432F-95E9-DEC4C0347630}"/>
                </a:ext>
              </a:extLst>
            </p:cNvPr>
            <p:cNvSpPr/>
            <p:nvPr/>
          </p:nvSpPr>
          <p:spPr>
            <a:xfrm>
              <a:off x="4097035" y="2255510"/>
              <a:ext cx="1456695" cy="1464918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58" name="Picture 10" descr="imbalanced-learn documentation — Version 0.9.0">
              <a:extLst>
                <a:ext uri="{FF2B5EF4-FFF2-40B4-BE49-F238E27FC236}">
                  <a16:creationId xmlns:a16="http://schemas.microsoft.com/office/drawing/2014/main" id="{6A7A6113-47CD-420F-9D98-18C09E984C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87843" y="2474959"/>
              <a:ext cx="1159373" cy="442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scikit-learn - Wikipedia">
              <a:extLst>
                <a:ext uri="{FF2B5EF4-FFF2-40B4-BE49-F238E27FC236}">
                  <a16:creationId xmlns:a16="http://schemas.microsoft.com/office/drawing/2014/main" id="{814E71CA-EF99-477F-9755-BCFC72431D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98703" y="3008058"/>
              <a:ext cx="1030674" cy="554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5EE307E-3953-4A5C-A2A1-243EECD14BA8}"/>
              </a:ext>
            </a:extLst>
          </p:cNvPr>
          <p:cNvGrpSpPr/>
          <p:nvPr/>
        </p:nvGrpSpPr>
        <p:grpSpPr>
          <a:xfrm>
            <a:off x="5896343" y="2163226"/>
            <a:ext cx="1456695" cy="1464918"/>
            <a:chOff x="6150952" y="2290536"/>
            <a:chExt cx="1456695" cy="1464918"/>
          </a:xfrm>
        </p:grpSpPr>
        <p:sp>
          <p:nvSpPr>
            <p:cNvPr id="53" name="Google Shape;597;p44">
              <a:extLst>
                <a:ext uri="{FF2B5EF4-FFF2-40B4-BE49-F238E27FC236}">
                  <a16:creationId xmlns:a16="http://schemas.microsoft.com/office/drawing/2014/main" id="{583A1BC3-C717-41E1-A7B3-0319FEDC51B1}"/>
                </a:ext>
              </a:extLst>
            </p:cNvPr>
            <p:cNvSpPr/>
            <p:nvPr/>
          </p:nvSpPr>
          <p:spPr>
            <a:xfrm>
              <a:off x="6150952" y="2290536"/>
              <a:ext cx="1456695" cy="1464918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56" name="Picture 8" descr="XGBoost - Wikipedia">
              <a:extLst>
                <a:ext uri="{FF2B5EF4-FFF2-40B4-BE49-F238E27FC236}">
                  <a16:creationId xmlns:a16="http://schemas.microsoft.com/office/drawing/2014/main" id="{6EA8F73C-BBAC-4F8F-B164-168609FC22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29585" y="2485985"/>
              <a:ext cx="1153391" cy="4438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4" name="Picture 6" descr="scikit-learn - Wikipedia">
              <a:extLst>
                <a:ext uri="{FF2B5EF4-FFF2-40B4-BE49-F238E27FC236}">
                  <a16:creationId xmlns:a16="http://schemas.microsoft.com/office/drawing/2014/main" id="{7EF7703F-4F93-4CC4-86A8-F1A3D2C5F6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32541" y="2987969"/>
              <a:ext cx="1030674" cy="554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F157EB8-9F13-4F3E-ACFD-24A6DC40AEA1}"/>
              </a:ext>
            </a:extLst>
          </p:cNvPr>
          <p:cNvGrpSpPr/>
          <p:nvPr/>
        </p:nvGrpSpPr>
        <p:grpSpPr>
          <a:xfrm>
            <a:off x="1992275" y="2200402"/>
            <a:ext cx="1456695" cy="1464918"/>
            <a:chOff x="2949018" y="1820581"/>
            <a:chExt cx="1456695" cy="1464918"/>
          </a:xfrm>
        </p:grpSpPr>
        <p:sp>
          <p:nvSpPr>
            <p:cNvPr id="57" name="Google Shape;597;p44">
              <a:extLst>
                <a:ext uri="{FF2B5EF4-FFF2-40B4-BE49-F238E27FC236}">
                  <a16:creationId xmlns:a16="http://schemas.microsoft.com/office/drawing/2014/main" id="{A64B959E-C875-40D4-9D9A-70DABBC30DD0}"/>
                </a:ext>
              </a:extLst>
            </p:cNvPr>
            <p:cNvSpPr/>
            <p:nvPr/>
          </p:nvSpPr>
          <p:spPr>
            <a:xfrm>
              <a:off x="2949018" y="1820581"/>
              <a:ext cx="1456695" cy="1464918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52" name="Picture 4" descr="pandas (software) - Wikipedia">
              <a:extLst>
                <a:ext uri="{FF2B5EF4-FFF2-40B4-BE49-F238E27FC236}">
                  <a16:creationId xmlns:a16="http://schemas.microsoft.com/office/drawing/2014/main" id="{B43EE79D-719A-47EF-9F0B-FF2E35C1C1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56176" y="2121651"/>
              <a:ext cx="1262135" cy="5095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4" name="Picture 16" descr="Is Seaborn too assertive at times? | by Pragya Verma | Analytics Vidhya |  Medium">
              <a:extLst>
                <a:ext uri="{FF2B5EF4-FFF2-40B4-BE49-F238E27FC236}">
                  <a16:creationId xmlns:a16="http://schemas.microsoft.com/office/drawing/2014/main" id="{CB29D528-510A-48CE-9FCF-3632095884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1336" y="2576394"/>
              <a:ext cx="1304282" cy="3912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1" name="Google Shape;590;p44">
            <a:extLst>
              <a:ext uri="{FF2B5EF4-FFF2-40B4-BE49-F238E27FC236}">
                <a16:creationId xmlns:a16="http://schemas.microsoft.com/office/drawing/2014/main" id="{43DDB8C0-6B5B-47A3-8ABB-AB8E7B34A7E9}"/>
              </a:ext>
            </a:extLst>
          </p:cNvPr>
          <p:cNvSpPr txBox="1">
            <a:spLocks/>
          </p:cNvSpPr>
          <p:nvPr/>
        </p:nvSpPr>
        <p:spPr>
          <a:xfrm>
            <a:off x="1803794" y="1373315"/>
            <a:ext cx="1895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latin typeface="Open Sans"/>
                <a:ea typeface="Open Sans"/>
                <a:cs typeface="Open Sans"/>
                <a:sym typeface="Open Sans"/>
              </a:rPr>
              <a:t>Cleaning</a:t>
            </a:r>
          </a:p>
        </p:txBody>
      </p:sp>
      <p:sp>
        <p:nvSpPr>
          <p:cNvPr id="62" name="Google Shape;591;p44">
            <a:extLst>
              <a:ext uri="{FF2B5EF4-FFF2-40B4-BE49-F238E27FC236}">
                <a16:creationId xmlns:a16="http://schemas.microsoft.com/office/drawing/2014/main" id="{504B5542-7FDB-4D7D-84AA-F0EC031B7941}"/>
              </a:ext>
            </a:extLst>
          </p:cNvPr>
          <p:cNvSpPr txBox="1">
            <a:spLocks/>
          </p:cNvSpPr>
          <p:nvPr/>
        </p:nvSpPr>
        <p:spPr>
          <a:xfrm>
            <a:off x="1803794" y="1721876"/>
            <a:ext cx="18957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buSzPts val="1100"/>
              <a:buFont typeface="Arial"/>
              <a:buNone/>
            </a:pPr>
            <a:r>
              <a:rPr lang="en-US" sz="1100" dirty="0">
                <a:latin typeface="Open Sans"/>
                <a:ea typeface="Open Sans"/>
                <a:cs typeface="Open Sans"/>
                <a:sym typeface="Open Sans"/>
              </a:rPr>
              <a:t>Missing data imputation</a:t>
            </a:r>
          </a:p>
          <a:p>
            <a:pPr marL="0" indent="0" algn="ctr">
              <a:spcBef>
                <a:spcPts val="1200"/>
              </a:spcBef>
              <a:spcAft>
                <a:spcPts val="1200"/>
              </a:spcAft>
              <a:buFont typeface="Arial"/>
              <a:buNone/>
            </a:pPr>
            <a:endParaRPr lang="en-US" sz="11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" name="Google Shape;590;p44">
            <a:extLst>
              <a:ext uri="{FF2B5EF4-FFF2-40B4-BE49-F238E27FC236}">
                <a16:creationId xmlns:a16="http://schemas.microsoft.com/office/drawing/2014/main" id="{6D8C07E3-BFCB-4865-892D-6459C403C4D0}"/>
              </a:ext>
            </a:extLst>
          </p:cNvPr>
          <p:cNvSpPr txBox="1">
            <a:spLocks/>
          </p:cNvSpPr>
          <p:nvPr/>
        </p:nvSpPr>
        <p:spPr>
          <a:xfrm>
            <a:off x="3825270" y="1129362"/>
            <a:ext cx="1895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latin typeface="Open Sans"/>
                <a:ea typeface="Open Sans"/>
                <a:cs typeface="Open Sans"/>
                <a:sym typeface="Open Sans"/>
              </a:rPr>
              <a:t>Preprocessing</a:t>
            </a:r>
          </a:p>
        </p:txBody>
      </p:sp>
      <p:sp>
        <p:nvSpPr>
          <p:cNvPr id="64" name="Google Shape;591;p44">
            <a:extLst>
              <a:ext uri="{FF2B5EF4-FFF2-40B4-BE49-F238E27FC236}">
                <a16:creationId xmlns:a16="http://schemas.microsoft.com/office/drawing/2014/main" id="{9D65215D-D571-498B-A37C-9DC7CEB7057F}"/>
              </a:ext>
            </a:extLst>
          </p:cNvPr>
          <p:cNvSpPr txBox="1">
            <a:spLocks/>
          </p:cNvSpPr>
          <p:nvPr/>
        </p:nvSpPr>
        <p:spPr>
          <a:xfrm>
            <a:off x="3811483" y="1408585"/>
            <a:ext cx="18957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buSzPts val="1100"/>
              <a:buFont typeface="Arial"/>
              <a:buNone/>
            </a:pPr>
            <a:r>
              <a:rPr lang="en-US" sz="900" dirty="0">
                <a:latin typeface="Open Sans"/>
                <a:ea typeface="Open Sans"/>
                <a:cs typeface="Open Sans"/>
                <a:sym typeface="Open Sans"/>
              </a:rPr>
              <a:t>One hot encoding</a:t>
            </a:r>
          </a:p>
          <a:p>
            <a:pPr marL="0" indent="0" algn="ctr">
              <a:buSzPts val="1100"/>
              <a:buFont typeface="Arial"/>
              <a:buNone/>
            </a:pPr>
            <a:r>
              <a:rPr lang="en-US" sz="900" dirty="0">
                <a:latin typeface="Open Sans"/>
                <a:ea typeface="Open Sans"/>
                <a:cs typeface="Open Sans"/>
                <a:sym typeface="Open Sans"/>
              </a:rPr>
              <a:t>Scaling</a:t>
            </a:r>
          </a:p>
          <a:p>
            <a:pPr marL="0" indent="0" algn="ctr">
              <a:buSzPts val="1100"/>
              <a:buFont typeface="Arial"/>
              <a:buNone/>
            </a:pPr>
            <a:r>
              <a:rPr lang="en-US" sz="900" dirty="0">
                <a:latin typeface="Open Sans"/>
                <a:ea typeface="Open Sans"/>
                <a:cs typeface="Open Sans"/>
                <a:sym typeface="Open Sans"/>
              </a:rPr>
              <a:t>Feature Interaction</a:t>
            </a:r>
          </a:p>
          <a:p>
            <a:pPr marL="0" indent="0" algn="ctr">
              <a:buSzPts val="1100"/>
              <a:buFont typeface="Arial"/>
              <a:buNone/>
            </a:pPr>
            <a:r>
              <a:rPr lang="en-US" sz="900" dirty="0">
                <a:latin typeface="Open Sans"/>
                <a:ea typeface="Open Sans"/>
                <a:cs typeface="Open Sans"/>
                <a:sym typeface="Open Sans"/>
              </a:rPr>
              <a:t>Under/oversampling</a:t>
            </a:r>
          </a:p>
          <a:p>
            <a:pPr marL="0" indent="0" algn="ctr">
              <a:spcBef>
                <a:spcPts val="1200"/>
              </a:spcBef>
              <a:spcAft>
                <a:spcPts val="1200"/>
              </a:spcAft>
              <a:buFont typeface="Arial"/>
              <a:buNone/>
            </a:pPr>
            <a:endParaRPr lang="en-US" sz="9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" name="Google Shape;590;p44">
            <a:extLst>
              <a:ext uri="{FF2B5EF4-FFF2-40B4-BE49-F238E27FC236}">
                <a16:creationId xmlns:a16="http://schemas.microsoft.com/office/drawing/2014/main" id="{D398F9EE-C592-4D0C-B781-9514124E5DAA}"/>
              </a:ext>
            </a:extLst>
          </p:cNvPr>
          <p:cNvSpPr txBox="1">
            <a:spLocks/>
          </p:cNvSpPr>
          <p:nvPr/>
        </p:nvSpPr>
        <p:spPr>
          <a:xfrm>
            <a:off x="5767510" y="1340154"/>
            <a:ext cx="1895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latin typeface="Open Sans"/>
                <a:ea typeface="Open Sans"/>
                <a:cs typeface="Open Sans"/>
                <a:sym typeface="Open Sans"/>
              </a:rPr>
              <a:t>Modeling</a:t>
            </a:r>
          </a:p>
        </p:txBody>
      </p:sp>
      <p:sp>
        <p:nvSpPr>
          <p:cNvPr id="66" name="Google Shape;591;p44">
            <a:extLst>
              <a:ext uri="{FF2B5EF4-FFF2-40B4-BE49-F238E27FC236}">
                <a16:creationId xmlns:a16="http://schemas.microsoft.com/office/drawing/2014/main" id="{EAF8F671-8204-48FA-9666-8E82BD1AA02B}"/>
              </a:ext>
            </a:extLst>
          </p:cNvPr>
          <p:cNvSpPr txBox="1">
            <a:spLocks/>
          </p:cNvSpPr>
          <p:nvPr/>
        </p:nvSpPr>
        <p:spPr>
          <a:xfrm>
            <a:off x="5767510" y="1651380"/>
            <a:ext cx="18957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buSzPts val="1100"/>
              <a:buFont typeface="Arial"/>
              <a:buNone/>
            </a:pPr>
            <a:r>
              <a:rPr lang="en-US" sz="1100" dirty="0" err="1">
                <a:latin typeface="Open Sans"/>
                <a:ea typeface="Open Sans"/>
                <a:cs typeface="Open Sans"/>
                <a:sym typeface="Open Sans"/>
              </a:rPr>
              <a:t>RandomizedSearchCV</a:t>
            </a:r>
            <a:endParaRPr lang="en-US" sz="11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indent="0" algn="ctr">
              <a:buSzPts val="1100"/>
              <a:buFont typeface="Arial"/>
              <a:buNone/>
            </a:pPr>
            <a:r>
              <a:rPr lang="en-US" sz="1100" dirty="0" err="1">
                <a:latin typeface="Open Sans"/>
                <a:ea typeface="Open Sans"/>
                <a:cs typeface="Open Sans"/>
                <a:sym typeface="Open Sans"/>
              </a:rPr>
              <a:t>GridSearchCV</a:t>
            </a:r>
            <a:endParaRPr lang="en-US" sz="11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indent="0" algn="ctr">
              <a:spcBef>
                <a:spcPts val="1200"/>
              </a:spcBef>
              <a:spcAft>
                <a:spcPts val="1200"/>
              </a:spcAft>
              <a:buFont typeface="Arial"/>
              <a:buNone/>
            </a:pPr>
            <a:endParaRPr lang="en-US" sz="11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" name="Google Shape;597;p44">
            <a:extLst>
              <a:ext uri="{FF2B5EF4-FFF2-40B4-BE49-F238E27FC236}">
                <a16:creationId xmlns:a16="http://schemas.microsoft.com/office/drawing/2014/main" id="{1886A130-CBA9-41FD-8369-4ECC1A01F740}"/>
              </a:ext>
            </a:extLst>
          </p:cNvPr>
          <p:cNvSpPr/>
          <p:nvPr/>
        </p:nvSpPr>
        <p:spPr>
          <a:xfrm>
            <a:off x="7703310" y="2376274"/>
            <a:ext cx="1102935" cy="1109161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46" name="Picture 2" descr="Streamlit – Revolutionizing Data App Creation – Towards AI">
            <a:extLst>
              <a:ext uri="{FF2B5EF4-FFF2-40B4-BE49-F238E27FC236}">
                <a16:creationId xmlns:a16="http://schemas.microsoft.com/office/drawing/2014/main" id="{1B3B472C-1A54-435B-BB70-7DF213B13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9710" y="2501472"/>
            <a:ext cx="1288446" cy="770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Google Shape;590;p44">
            <a:extLst>
              <a:ext uri="{FF2B5EF4-FFF2-40B4-BE49-F238E27FC236}">
                <a16:creationId xmlns:a16="http://schemas.microsoft.com/office/drawing/2014/main" id="{448BA543-4CCA-4E75-848B-EFA35A959A49}"/>
              </a:ext>
            </a:extLst>
          </p:cNvPr>
          <p:cNvSpPr txBox="1">
            <a:spLocks/>
          </p:cNvSpPr>
          <p:nvPr/>
        </p:nvSpPr>
        <p:spPr>
          <a:xfrm>
            <a:off x="7306927" y="1589685"/>
            <a:ext cx="1895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400" b="1" dirty="0">
                <a:latin typeface="Open Sans"/>
                <a:ea typeface="Open Sans"/>
                <a:cs typeface="Open Sans"/>
                <a:sym typeface="Open Sans"/>
              </a:rPr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3277360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5"/>
          <p:cNvSpPr txBox="1">
            <a:spLocks noGrp="1"/>
          </p:cNvSpPr>
          <p:nvPr>
            <p:ph type="title"/>
          </p:nvPr>
        </p:nvSpPr>
        <p:spPr>
          <a:xfrm>
            <a:off x="96698" y="10009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Evaluation Metric – Brier Skill Score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5" name="Google Shape;591;p44">
            <a:extLst>
              <a:ext uri="{FF2B5EF4-FFF2-40B4-BE49-F238E27FC236}">
                <a16:creationId xmlns:a16="http://schemas.microsoft.com/office/drawing/2014/main" id="{7899EB23-682C-4E24-9661-4020B1D4A2FE}"/>
              </a:ext>
            </a:extLst>
          </p:cNvPr>
          <p:cNvSpPr txBox="1">
            <a:spLocks/>
          </p:cNvSpPr>
          <p:nvPr/>
        </p:nvSpPr>
        <p:spPr>
          <a:xfrm>
            <a:off x="1640923" y="672793"/>
            <a:ext cx="5320706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sz="1400" dirty="0">
                <a:latin typeface="Open Sans"/>
                <a:ea typeface="Open Sans"/>
                <a:cs typeface="Open Sans"/>
                <a:sym typeface="Open Sans"/>
              </a:rPr>
              <a:t>Brier Score is the sum of the squares of the residuals. (similar to Mean Squared Error)</a:t>
            </a:r>
          </a:p>
          <a:p>
            <a:pPr marL="0" indent="0">
              <a:buSzPts val="1100"/>
              <a:buFont typeface="Arial"/>
              <a:buNone/>
            </a:pPr>
            <a:r>
              <a:rPr lang="en-US" sz="1400" dirty="0">
                <a:latin typeface="Open Sans"/>
                <a:ea typeface="Open Sans"/>
                <a:cs typeface="Open Sans"/>
                <a:sym typeface="Open Sans"/>
              </a:rPr>
              <a:t>Measures the accuracy of probabilistic predictions (lower is better):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Font typeface="Arial"/>
              <a:buNone/>
            </a:pPr>
            <a:endParaRPr lang="en-US" sz="1400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830E6DA-66A3-4361-9FB2-A1D0A44F07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403"/>
          <a:stretch/>
        </p:blipFill>
        <p:spPr bwMode="auto">
          <a:xfrm>
            <a:off x="1524000" y="1785270"/>
            <a:ext cx="6096000" cy="1865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BC38E21E-F429-448A-99C6-C0106FA2E32F}"/>
              </a:ext>
            </a:extLst>
          </p:cNvPr>
          <p:cNvSpPr txBox="1"/>
          <p:nvPr/>
        </p:nvSpPr>
        <p:spPr>
          <a:xfrm>
            <a:off x="1298099" y="3903358"/>
            <a:ext cx="54344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Open Sans"/>
                <a:ea typeface="Open Sans"/>
                <a:cs typeface="Open Sans"/>
                <a:sym typeface="Open Sans"/>
              </a:rPr>
              <a:t>Brier Skill Score (</a:t>
            </a:r>
            <a:r>
              <a:rPr lang="en-US" sz="2000" i="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BSS) = 1 – BS/</a:t>
            </a:r>
            <a:r>
              <a:rPr lang="en-US" sz="2000" i="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BS</a:t>
            </a:r>
            <a:r>
              <a:rPr lang="en-US" sz="2000" i="0" baseline="300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</a:t>
            </a:r>
            <a:r>
              <a:rPr lang="en-US" sz="2000" i="0" baseline="300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   </a:t>
            </a:r>
            <a:endParaRPr lang="en-US" sz="20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3178C0F-8727-4A03-ACA9-558BC4C60697}"/>
              </a:ext>
            </a:extLst>
          </p:cNvPr>
          <p:cNvSpPr txBox="1"/>
          <p:nvPr/>
        </p:nvSpPr>
        <p:spPr>
          <a:xfrm>
            <a:off x="5536227" y="3903358"/>
            <a:ext cx="21922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Open Sans"/>
                <a:ea typeface="Open Sans"/>
                <a:cs typeface="Open Sans"/>
                <a:sym typeface="Open Sans"/>
              </a:rPr>
              <a:t>(higher is better)</a:t>
            </a:r>
            <a:endParaRPr lang="en-US" sz="20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B8CC4DE-C19B-4A90-AF59-CBD682032B59}"/>
              </a:ext>
            </a:extLst>
          </p:cNvPr>
          <p:cNvSpPr txBox="1"/>
          <p:nvPr/>
        </p:nvSpPr>
        <p:spPr>
          <a:xfrm>
            <a:off x="2794307" y="4304743"/>
            <a:ext cx="355538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Open Sans"/>
                <a:ea typeface="Open Sans"/>
                <a:cs typeface="Open Sans"/>
                <a:sym typeface="Open Sans"/>
              </a:rPr>
              <a:t>BSS&gt;0, model better than baseline</a:t>
            </a:r>
          </a:p>
          <a:p>
            <a:r>
              <a:rPr lang="en-US" dirty="0">
                <a:latin typeface="Open Sans"/>
                <a:ea typeface="Open Sans"/>
                <a:cs typeface="Open Sans"/>
                <a:sym typeface="Open Sans"/>
              </a:rPr>
              <a:t>BSS=0, model has no skill</a:t>
            </a:r>
          </a:p>
          <a:p>
            <a:r>
              <a:rPr lang="en-US" dirty="0">
                <a:latin typeface="Open Sans"/>
                <a:ea typeface="Open Sans"/>
                <a:cs typeface="Open Sans"/>
                <a:sym typeface="Open Sans"/>
              </a:rPr>
              <a:t>BSS&lt;0, model worse than baseline</a:t>
            </a:r>
            <a:endParaRPr lang="en-US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1" grpId="0"/>
      <p:bldP spid="7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C502E-3294-4EA0-9F89-0F1B5C327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ABAFE3-B692-4011-9698-CCBBF6CB0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281" y="1697822"/>
            <a:ext cx="6672262" cy="22316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6D0AD0-20F1-4000-BC0B-FA4E3BABE848}"/>
              </a:ext>
            </a:extLst>
          </p:cNvPr>
          <p:cNvSpPr txBox="1"/>
          <p:nvPr/>
        </p:nvSpPr>
        <p:spPr>
          <a:xfrm>
            <a:off x="1792074" y="4334306"/>
            <a:ext cx="530267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Open Sans"/>
                <a:ea typeface="Open Sans"/>
                <a:cs typeface="Open Sans"/>
                <a:sym typeface="Open Sans"/>
              </a:rPr>
              <a:t>SVC wins. The BSS of SVC on the holdout data is 0.113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4A1FB68-2FF9-4ED8-AADE-4C5468C628F0}"/>
              </a:ext>
            </a:extLst>
          </p:cNvPr>
          <p:cNvSpPr txBox="1">
            <a:spLocks/>
          </p:cNvSpPr>
          <p:nvPr/>
        </p:nvSpPr>
        <p:spPr>
          <a:xfrm>
            <a:off x="1171574" y="1297712"/>
            <a:ext cx="399335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n-US" sz="1800" b="0" dirty="0"/>
              <a:t>Cross-validation scores (higher is better):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A1BC6B-2058-4078-97F8-CC701353860D}"/>
              </a:ext>
            </a:extLst>
          </p:cNvPr>
          <p:cNvSpPr txBox="1"/>
          <p:nvPr/>
        </p:nvSpPr>
        <p:spPr>
          <a:xfrm>
            <a:off x="3906624" y="3929500"/>
            <a:ext cx="530267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latin typeface="Open Sans"/>
                <a:ea typeface="Open Sans"/>
                <a:cs typeface="Open Sans"/>
                <a:sym typeface="Open Sans"/>
              </a:rPr>
              <a:t>Probabilistic outputs were calibrated with Platt Scaling when necessary.</a:t>
            </a:r>
          </a:p>
        </p:txBody>
      </p:sp>
    </p:spTree>
    <p:extLst>
      <p:ext uri="{BB962C8B-B14F-4D97-AF65-F5344CB8AC3E}">
        <p14:creationId xmlns:p14="http://schemas.microsoft.com/office/powerpoint/2010/main" val="193556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17010-1B42-4F53-B077-14DB7748C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D01E942-899E-46D2-BD22-CFBE11CFBFA3}"/>
              </a:ext>
            </a:extLst>
          </p:cNvPr>
          <p:cNvSpPr txBox="1">
            <a:spLocks/>
          </p:cNvSpPr>
          <p:nvPr/>
        </p:nvSpPr>
        <p:spPr>
          <a:xfrm>
            <a:off x="1584301" y="1020756"/>
            <a:ext cx="457200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ExtraBold"/>
              <a:buNone/>
              <a:defRPr sz="28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rPr lang="en-US" sz="1400" b="0" dirty="0"/>
              <a:t>Feature coefficients from Logistic Regression:</a:t>
            </a:r>
          </a:p>
        </p:txBody>
      </p:sp>
      <p:pic>
        <p:nvPicPr>
          <p:cNvPr id="14" name="Picture 13" descr="Text&#10;&#10;Description automatically generated with low confidence">
            <a:extLst>
              <a:ext uri="{FF2B5EF4-FFF2-40B4-BE49-F238E27FC236}">
                <a16:creationId xmlns:a16="http://schemas.microsoft.com/office/drawing/2014/main" id="{B0A52422-7053-441F-8849-9FC26CD7B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425" y="1468070"/>
            <a:ext cx="6629400" cy="358631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861532E-160B-4098-85EE-82286DB70E42}"/>
              </a:ext>
            </a:extLst>
          </p:cNvPr>
          <p:cNvSpPr/>
          <p:nvPr/>
        </p:nvSpPr>
        <p:spPr>
          <a:xfrm rot="2623657">
            <a:off x="1555947" y="3507139"/>
            <a:ext cx="788324" cy="148004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421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0"/>
          <p:cNvSpPr txBox="1">
            <a:spLocks noGrp="1"/>
          </p:cNvSpPr>
          <p:nvPr>
            <p:ph type="body" idx="1"/>
          </p:nvPr>
        </p:nvSpPr>
        <p:spPr>
          <a:xfrm>
            <a:off x="4893468" y="814388"/>
            <a:ext cx="3550444" cy="2371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 Deployment: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Web App to Predict Stroke Onset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(powered by Streamlit)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okes Breakthrough by Slidesgo">
  <a:themeElements>
    <a:clrScheme name="Simple Light">
      <a:dk1>
        <a:srgbClr val="000000"/>
      </a:dk1>
      <a:lt1>
        <a:srgbClr val="FFFFFF"/>
      </a:lt1>
      <a:dk2>
        <a:srgbClr val="7F94A1"/>
      </a:dk2>
      <a:lt2>
        <a:srgbClr val="FFF6F0"/>
      </a:lt2>
      <a:accent1>
        <a:srgbClr val="E9E4DD"/>
      </a:accent1>
      <a:accent2>
        <a:srgbClr val="D7D7D3"/>
      </a:accent2>
      <a:accent3>
        <a:srgbClr val="C6C9C9"/>
      </a:accent3>
      <a:accent4>
        <a:srgbClr val="B4BCBF"/>
      </a:accent4>
      <a:accent5>
        <a:srgbClr val="A2AFB5"/>
      </a:accent5>
      <a:accent6>
        <a:srgbClr val="91A1A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279</Words>
  <Application>Microsoft Office PowerPoint</Application>
  <PresentationFormat>On-screen Show (16:9)</PresentationFormat>
  <Paragraphs>53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Montserrat ExtraBold</vt:lpstr>
      <vt:lpstr>Arial</vt:lpstr>
      <vt:lpstr>Roboto</vt:lpstr>
      <vt:lpstr>Montserrat SemiBold</vt:lpstr>
      <vt:lpstr>Open Sans</vt:lpstr>
      <vt:lpstr>Strokes Breakthrough by Slidesgo</vt:lpstr>
      <vt:lpstr>Stroke Prediction</vt:lpstr>
      <vt:lpstr>Background</vt:lpstr>
      <vt:lpstr>The Data (from Kaggle)</vt:lpstr>
      <vt:lpstr>The Data – Class Imbalance</vt:lpstr>
      <vt:lpstr>Methodology</vt:lpstr>
      <vt:lpstr>Evaluation Metric – Brier Skill Score</vt:lpstr>
      <vt:lpstr>Results</vt:lpstr>
      <vt:lpstr>Results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Strokes Breakthrough</dc:title>
  <dc:creator>Josh Wang</dc:creator>
  <cp:lastModifiedBy>Wang Josh</cp:lastModifiedBy>
  <cp:revision>55</cp:revision>
  <dcterms:modified xsi:type="dcterms:W3CDTF">2022-04-21T01:16:47Z</dcterms:modified>
</cp:coreProperties>
</file>